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259" r:id="rId4"/>
    <p:sldId id="262" r:id="rId5"/>
    <p:sldId id="264" r:id="rId6"/>
    <p:sldId id="265" r:id="rId7"/>
    <p:sldId id="266" r:id="rId8"/>
    <p:sldId id="270" r:id="rId9"/>
    <p:sldId id="267" r:id="rId10"/>
    <p:sldId id="268" r:id="rId11"/>
    <p:sldId id="269" r:id="rId12"/>
    <p:sldId id="27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2" r:id="rId33"/>
    <p:sldId id="303" r:id="rId34"/>
    <p:sldId id="301" r:id="rId35"/>
    <p:sldId id="304" r:id="rId36"/>
    <p:sldId id="305" r:id="rId37"/>
    <p:sldId id="306" r:id="rId38"/>
    <p:sldId id="307" r:id="rId39"/>
    <p:sldId id="315" r:id="rId40"/>
    <p:sldId id="308" r:id="rId41"/>
    <p:sldId id="309" r:id="rId42"/>
    <p:sldId id="310" r:id="rId43"/>
    <p:sldId id="311" r:id="rId44"/>
    <p:sldId id="312" r:id="rId45"/>
    <p:sldId id="316" r:id="rId46"/>
    <p:sldId id="317" r:id="rId47"/>
    <p:sldId id="318" r:id="rId48"/>
    <p:sldId id="319" r:id="rId49"/>
    <p:sldId id="32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6.png"/><Relationship Id="rId7" Type="http://schemas.openxmlformats.org/officeDocument/2006/relationships/image" Target="../media/image5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61.png"/><Relationship Id="rId4" Type="http://schemas.openxmlformats.org/officeDocument/2006/relationships/image" Target="../media/image67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18" Type="http://schemas.openxmlformats.org/officeDocument/2006/relationships/image" Target="../media/image130.png"/><Relationship Id="rId3" Type="http://schemas.openxmlformats.org/officeDocument/2006/relationships/image" Target="../media/image117.png"/><Relationship Id="rId21" Type="http://schemas.openxmlformats.org/officeDocument/2006/relationships/image" Target="../media/image132.pn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17" Type="http://schemas.openxmlformats.org/officeDocument/2006/relationships/image" Target="../media/image129.png"/><Relationship Id="rId2" Type="http://schemas.openxmlformats.org/officeDocument/2006/relationships/image" Target="../media/image116.png"/><Relationship Id="rId16" Type="http://schemas.openxmlformats.org/officeDocument/2006/relationships/image" Target="../media/image12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68.png"/><Relationship Id="rId5" Type="http://schemas.openxmlformats.org/officeDocument/2006/relationships/image" Target="../media/image119.png"/><Relationship Id="rId15" Type="http://schemas.openxmlformats.org/officeDocument/2006/relationships/image" Target="../media/image127.png"/><Relationship Id="rId10" Type="http://schemas.openxmlformats.org/officeDocument/2006/relationships/image" Target="../media/image124.png"/><Relationship Id="rId19" Type="http://schemas.openxmlformats.org/officeDocument/2006/relationships/image" Target="../media/image131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58.png"/><Relationship Id="rId22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37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36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Safety, Liveness, Fairness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C2FC0A-9CDD-47AA-9EDB-CE481DC3A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6686743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dirty="0"/>
                  <a:t>Consider state: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𝑝h𝑖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𝑝h𝑖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𝑝h𝑖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𝑝h𝑖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𝑝h𝑖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lim>
                          </m:limLow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philosopher is waiting for the stick to the left</a:t>
                </a:r>
              </a:p>
              <a:p>
                <a:r>
                  <a:rPr lang="en-US" dirty="0"/>
                  <a:t>Deadlock!</a:t>
                </a:r>
              </a:p>
              <a:p>
                <a:endParaRPr lang="en-US" dirty="0"/>
              </a:p>
              <a:p>
                <a:r>
                  <a:rPr lang="en-US" dirty="0"/>
                  <a:t>How do we avoid the deadlock?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C2FC0A-9CDD-47AA-9EDB-CE481DC3A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6686743" cy="4695899"/>
              </a:xfrm>
              <a:blipFill>
                <a:blip r:embed="rId2"/>
                <a:stretch>
                  <a:fillRect l="-91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FF16F-DD5C-4357-A415-EAC76005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6D43-96D5-492C-AB7C-BDD69437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30A2BA-02E1-4B2A-9EFF-DE6F4A80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Composed LTS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3FDF0A-E859-4867-81FA-4542D40F8CA4}"/>
              </a:ext>
            </a:extLst>
          </p:cNvPr>
          <p:cNvGrpSpPr/>
          <p:nvPr/>
        </p:nvGrpSpPr>
        <p:grpSpPr>
          <a:xfrm>
            <a:off x="6723098" y="653124"/>
            <a:ext cx="4973128" cy="4899249"/>
            <a:chOff x="6723098" y="653124"/>
            <a:chExt cx="4973128" cy="489924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8AFCCA2-814A-45F9-B1A6-8E1439161487}"/>
                </a:ext>
              </a:extLst>
            </p:cNvPr>
            <p:cNvSpPr/>
            <p:nvPr/>
          </p:nvSpPr>
          <p:spPr>
            <a:xfrm>
              <a:off x="7167335" y="1068241"/>
              <a:ext cx="4114800" cy="411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455539-2F0E-4855-B0F3-135C726BDAB7}"/>
                </a:ext>
              </a:extLst>
            </p:cNvPr>
            <p:cNvSpPr/>
            <p:nvPr/>
          </p:nvSpPr>
          <p:spPr>
            <a:xfrm>
              <a:off x="8872945" y="124097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2E180E-AE00-4572-BDE8-88FF86726681}"/>
                </a:ext>
              </a:extLst>
            </p:cNvPr>
            <p:cNvSpPr/>
            <p:nvPr/>
          </p:nvSpPr>
          <p:spPr>
            <a:xfrm>
              <a:off x="7444740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2C08A91-7043-4B00-8C9B-0EAD94AC4E5D}"/>
                </a:ext>
              </a:extLst>
            </p:cNvPr>
            <p:cNvSpPr/>
            <p:nvPr/>
          </p:nvSpPr>
          <p:spPr>
            <a:xfrm>
              <a:off x="10396945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530EED-70D4-4FB6-9572-5F7259A4B0D6}"/>
                </a:ext>
              </a:extLst>
            </p:cNvPr>
            <p:cNvSpPr/>
            <p:nvPr/>
          </p:nvSpPr>
          <p:spPr>
            <a:xfrm>
              <a:off x="7967254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001D63F-F020-4341-B1A5-FC077C15C974}"/>
                </a:ext>
              </a:extLst>
            </p:cNvPr>
            <p:cNvSpPr/>
            <p:nvPr/>
          </p:nvSpPr>
          <p:spPr>
            <a:xfrm>
              <a:off x="9828711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D969AB-67D8-4A91-92D8-5894CAF88996}"/>
                </a:ext>
              </a:extLst>
            </p:cNvPr>
            <p:cNvCxnSpPr/>
            <p:nvPr/>
          </p:nvCxnSpPr>
          <p:spPr>
            <a:xfrm rot="15031295">
              <a:off x="7882643" y="334658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D5C41A-0313-46D6-90A7-1F5598A29928}"/>
                </a:ext>
              </a:extLst>
            </p:cNvPr>
            <p:cNvCxnSpPr/>
            <p:nvPr/>
          </p:nvCxnSpPr>
          <p:spPr>
            <a:xfrm rot="10800000">
              <a:off x="9268492" y="4380459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820D7D-DED6-430B-9CE9-299025076155}"/>
                </a:ext>
              </a:extLst>
            </p:cNvPr>
            <p:cNvCxnSpPr/>
            <p:nvPr/>
          </p:nvCxnSpPr>
          <p:spPr>
            <a:xfrm rot="6779633">
              <a:off x="10469725" y="3371351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ED491E-2FA9-42C7-967D-79475283D05C}"/>
                </a:ext>
              </a:extLst>
            </p:cNvPr>
            <p:cNvCxnSpPr/>
            <p:nvPr/>
          </p:nvCxnSpPr>
          <p:spPr>
            <a:xfrm rot="2311426">
              <a:off x="10041985" y="1751573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F8AF503-8AD9-4AB1-8346-7B268F02965D}"/>
                </a:ext>
              </a:extLst>
            </p:cNvPr>
            <p:cNvSpPr/>
            <p:nvPr/>
          </p:nvSpPr>
          <p:spPr>
            <a:xfrm>
              <a:off x="8948452" y="283100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6428B5-8B39-4537-BC34-3195B66C6BD1}"/>
                </a:ext>
              </a:extLst>
            </p:cNvPr>
            <p:cNvCxnSpPr/>
            <p:nvPr/>
          </p:nvCxnSpPr>
          <p:spPr>
            <a:xfrm rot="18774145">
              <a:off x="8309463" y="184539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4720152-0B85-4979-BCEA-AD126AE3B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79" t="5985" r="7040" b="6924"/>
            <a:stretch/>
          </p:blipFill>
          <p:spPr>
            <a:xfrm flipH="1">
              <a:off x="8711725" y="2712348"/>
              <a:ext cx="1026019" cy="7776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46E6BA4-3213-4912-81C6-EE68B3098262}"/>
                    </a:ext>
                  </a:extLst>
                </p:cNvPr>
                <p:cNvSpPr txBox="1"/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46E6BA4-3213-4912-81C6-EE68B30982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0576E6F-6665-4297-94BC-3C4DC984104B}"/>
                    </a:ext>
                  </a:extLst>
                </p:cNvPr>
                <p:cNvSpPr txBox="1"/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0576E6F-6665-4297-94BC-3C4DC9841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F9A1565-BE68-460A-BE89-0AD59179C5FB}"/>
                    </a:ext>
                  </a:extLst>
                </p:cNvPr>
                <p:cNvSpPr txBox="1"/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F9A1565-BE68-460A-BE89-0AD59179C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988E156-2DB5-4012-8B90-AE3E4A1FDE6C}"/>
                    </a:ext>
                  </a:extLst>
                </p:cNvPr>
                <p:cNvSpPr txBox="1"/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988E156-2DB5-4012-8B90-AE3E4A1FD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42EB3C8-ACEA-41E9-A4FB-E6DA3425BB7C}"/>
                    </a:ext>
                  </a:extLst>
                </p:cNvPr>
                <p:cNvSpPr txBox="1"/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42EB3C8-ACEA-41E9-A4FB-E6DA3425B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9E97570-C490-4F4A-BEB7-96172C987052}"/>
                    </a:ext>
                  </a:extLst>
                </p:cNvPr>
                <p:cNvSpPr txBox="1"/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9E97570-C490-4F4A-BEB7-96172C987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BD7ED2-FBD9-40C8-958F-95656ED252E4}"/>
                    </a:ext>
                  </a:extLst>
                </p:cNvPr>
                <p:cNvSpPr txBox="1"/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BD7ED2-FBD9-40C8-958F-95656ED25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830E8BA-98ED-4A97-AE00-AA85350D200F}"/>
                    </a:ext>
                  </a:extLst>
                </p:cNvPr>
                <p:cNvSpPr txBox="1"/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830E8BA-98ED-4A97-AE00-AA85350D2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A1E877D-E8C4-4896-AD56-1CD02AC87CFE}"/>
                    </a:ext>
                  </a:extLst>
                </p:cNvPr>
                <p:cNvSpPr txBox="1"/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A1E877D-E8C4-4896-AD56-1CD02AC87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CABAC3A-8EA2-4F74-8E4E-D58AF88F0556}"/>
                    </a:ext>
                  </a:extLst>
                </p:cNvPr>
                <p:cNvSpPr txBox="1"/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CABAC3A-8EA2-4F74-8E4E-D58AF88F0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850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B13310-B9FE-45CE-8E89-E9ED1CB55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988141"/>
                <a:ext cx="8670166" cy="50443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Deadlocks happen due to cyclic dependencies: break the cycle!</a:t>
                </a:r>
              </a:p>
              <a:p>
                <a:r>
                  <a:rPr lang="en-US" dirty="0"/>
                  <a:t>Two ingredients: </a:t>
                </a:r>
              </a:p>
              <a:p>
                <a:pPr marL="868680" lvl="1" indent="-457200">
                  <a:buAutoNum type="arabicParenR"/>
                </a:pPr>
                <a:r>
                  <a:rPr lang="en-US" dirty="0"/>
                  <a:t>allow chopsticks to be available for only one philosopher at a time</a:t>
                </a:r>
              </a:p>
              <a:p>
                <a:pPr marL="868680" lvl="1" indent="-457200">
                  <a:buAutoNum type="arabicParenR"/>
                </a:pPr>
                <a:r>
                  <a:rPr lang="en-US" dirty="0"/>
                  <a:t>start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𝑎𝑣𝑎𝑖𝑙𝑎𝑏𝑙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even,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𝑎𝑣𝑎𝑖𝑙𝑎𝑏𝑙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Symmetry breaking leads to deadlock-freedom and starvation-freedom</a:t>
                </a:r>
              </a:p>
              <a:p>
                <a:r>
                  <a:rPr lang="en-US" dirty="0"/>
                  <a:t>What happens if one of the philosopher decides to diet, and never exit thinking state? [Previous solution requires an alternating policy for chopsticks]</a:t>
                </a:r>
              </a:p>
              <a:p>
                <a:r>
                  <a:rPr lang="en-US" dirty="0"/>
                  <a:t>Related to </a:t>
                </a:r>
                <a:r>
                  <a:rPr lang="en-US" i="1" dirty="0"/>
                  <a:t>fault tolerance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B13310-B9FE-45CE-8E89-E9ED1CB55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988141"/>
                <a:ext cx="8670166" cy="5044359"/>
              </a:xfrm>
              <a:blipFill>
                <a:blip r:embed="rId2"/>
                <a:stretch>
                  <a:fillRect l="-703" t="-2657" r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C664C-3C04-4544-84A4-EE2EDCCF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6EA56-C166-4AE4-B1E6-B8CC2142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B4242-6044-4184-8204-53C8BE55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 Deadlock-Freedom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3437E8-88ED-442D-B8E0-3388B77E5939}"/>
              </a:ext>
            </a:extLst>
          </p:cNvPr>
          <p:cNvGrpSpPr/>
          <p:nvPr/>
        </p:nvGrpSpPr>
        <p:grpSpPr>
          <a:xfrm>
            <a:off x="8743950" y="1841556"/>
            <a:ext cx="2744254" cy="3174888"/>
            <a:chOff x="4321759" y="2144118"/>
            <a:chExt cx="2744254" cy="3174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5FCAAFC-016D-4CD9-A937-4A7A684F622A}"/>
                    </a:ext>
                  </a:extLst>
                </p:cNvPr>
                <p:cNvSpPr/>
                <p:nvPr/>
              </p:nvSpPr>
              <p:spPr>
                <a:xfrm>
                  <a:off x="5160515" y="2144118"/>
                  <a:ext cx="1069945" cy="58353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𝑎𝑣𝑎𝑖𝑙𝑎𝑏𝑙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5FCAAFC-016D-4CD9-A937-4A7A684F62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515" y="2144118"/>
                  <a:ext cx="1069945" cy="5835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B6EDD77C-F662-40C9-BA93-9FD754307E94}"/>
                    </a:ext>
                  </a:extLst>
                </p:cNvPr>
                <p:cNvSpPr/>
                <p:nvPr/>
              </p:nvSpPr>
              <p:spPr>
                <a:xfrm>
                  <a:off x="4321759" y="3442939"/>
                  <a:ext cx="1069945" cy="58353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𝑝h𝑖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B6EDD77C-F662-40C9-BA93-9FD754307E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759" y="3442939"/>
                  <a:ext cx="1069945" cy="58353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F5CC52-6246-45BE-8F41-F7D763A2661A}"/>
                    </a:ext>
                  </a:extLst>
                </p:cNvPr>
                <p:cNvSpPr/>
                <p:nvPr/>
              </p:nvSpPr>
              <p:spPr>
                <a:xfrm>
                  <a:off x="5996068" y="3442939"/>
                  <a:ext cx="1069945" cy="58353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𝑝h𝑖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F5CC52-6246-45BE-8F41-F7D763A266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68" y="3442939"/>
                  <a:ext cx="1069945" cy="58353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B3253E-2B2C-4B3B-9204-15875396B1B9}"/>
                </a:ext>
              </a:extLst>
            </p:cNvPr>
            <p:cNvCxnSpPr>
              <a:cxnSpLocks/>
              <a:stCxn id="7" idx="3"/>
              <a:endCxn id="8" idx="0"/>
            </p:cNvCxnSpPr>
            <p:nvPr/>
          </p:nvCxnSpPr>
          <p:spPr>
            <a:xfrm flipH="1">
              <a:off x="4856732" y="2642194"/>
              <a:ext cx="460473" cy="800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488514-186B-46C8-A7EA-EE955755E574}"/>
                </a:ext>
              </a:extLst>
            </p:cNvPr>
            <p:cNvCxnSpPr>
              <a:cxnSpLocks/>
              <a:stCxn id="7" idx="5"/>
              <a:endCxn id="9" idx="0"/>
            </p:cNvCxnSpPr>
            <p:nvPr/>
          </p:nvCxnSpPr>
          <p:spPr>
            <a:xfrm>
              <a:off x="6073770" y="2642194"/>
              <a:ext cx="457271" cy="80074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C4CA1C3-669E-41AB-A3BF-EFCE46FBBBC8}"/>
                    </a:ext>
                  </a:extLst>
                </p:cNvPr>
                <p:cNvSpPr/>
                <p:nvPr/>
              </p:nvSpPr>
              <p:spPr>
                <a:xfrm>
                  <a:off x="5221597" y="4735474"/>
                  <a:ext cx="1069945" cy="58353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𝑎𝑣𝑎𝑖𝑙𝑎𝑏𝑙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C4CA1C3-669E-41AB-A3BF-EFCE46FBBB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597" y="4735474"/>
                  <a:ext cx="1069945" cy="583532"/>
                </a:xfrm>
                <a:prstGeom prst="ellipse">
                  <a:avLst/>
                </a:prstGeom>
                <a:blipFill>
                  <a:blip r:embed="rId6"/>
                  <a:stretch>
                    <a:fillRect l="-34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2053888-1BE1-410F-80D7-43D43B2A20C3}"/>
                </a:ext>
              </a:extLst>
            </p:cNvPr>
            <p:cNvCxnSpPr>
              <a:cxnSpLocks/>
              <a:stCxn id="8" idx="4"/>
              <a:endCxn id="14" idx="1"/>
            </p:cNvCxnSpPr>
            <p:nvPr/>
          </p:nvCxnSpPr>
          <p:spPr>
            <a:xfrm>
              <a:off x="4856732" y="4026471"/>
              <a:ext cx="521555" cy="79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C6EF0F7-CAF9-464F-862B-B95D6104E211}"/>
                </a:ext>
              </a:extLst>
            </p:cNvPr>
            <p:cNvCxnSpPr>
              <a:cxnSpLocks/>
              <a:stCxn id="14" idx="7"/>
              <a:endCxn id="9" idx="4"/>
            </p:cNvCxnSpPr>
            <p:nvPr/>
          </p:nvCxnSpPr>
          <p:spPr>
            <a:xfrm flipV="1">
              <a:off x="6134852" y="4026471"/>
              <a:ext cx="396189" cy="79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E247E1-61E9-451F-B7CC-1D291143FD08}"/>
                    </a:ext>
                  </a:extLst>
                </p:cNvPr>
                <p:cNvSpPr txBox="1"/>
                <p:nvPr/>
              </p:nvSpPr>
              <p:spPr>
                <a:xfrm>
                  <a:off x="4595074" y="2804987"/>
                  <a:ext cx="566822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E247E1-61E9-451F-B7CC-1D291143F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074" y="2804987"/>
                  <a:ext cx="566822" cy="285206"/>
                </a:xfrm>
                <a:prstGeom prst="rect">
                  <a:avLst/>
                </a:prstGeom>
                <a:blipFill>
                  <a:blip r:embed="rId7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08B84F0-8836-420B-90E5-9BEF5F51CE89}"/>
                    </a:ext>
                  </a:extLst>
                </p:cNvPr>
                <p:cNvSpPr txBox="1"/>
                <p:nvPr/>
              </p:nvSpPr>
              <p:spPr>
                <a:xfrm>
                  <a:off x="4640393" y="4377159"/>
                  <a:ext cx="54598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08B84F0-8836-420B-90E5-9BEF5F51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393" y="4377159"/>
                  <a:ext cx="545983" cy="28520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0E2D23-E8BF-4EEE-AA57-3F3B9CBA6056}"/>
                    </a:ext>
                  </a:extLst>
                </p:cNvPr>
                <p:cNvSpPr txBox="1"/>
                <p:nvPr/>
              </p:nvSpPr>
              <p:spPr>
                <a:xfrm>
                  <a:off x="6262013" y="2796343"/>
                  <a:ext cx="693460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0E2D23-E8BF-4EEE-AA57-3F3B9CBA60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013" y="2796343"/>
                  <a:ext cx="693460" cy="2852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275DB99-AD6D-4B8B-A1E6-59CA6D5C1B3B}"/>
                    </a:ext>
                  </a:extLst>
                </p:cNvPr>
                <p:cNvSpPr txBox="1"/>
                <p:nvPr/>
              </p:nvSpPr>
              <p:spPr>
                <a:xfrm>
                  <a:off x="6291542" y="4377159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275DB99-AD6D-4B8B-A1E6-59CA6D5C1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542" y="4377159"/>
                  <a:ext cx="714298" cy="28520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459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EE9A6B-DA12-4EB1-96D2-DFF9D5F6D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Specify traces that an LTS should exhibit</a:t>
                </a:r>
              </a:p>
              <a:p>
                <a:r>
                  <a:rPr lang="en-US" dirty="0"/>
                  <a:t>Recall: </a:t>
                </a:r>
              </a:p>
              <a:p>
                <a:r>
                  <a:rPr lang="en-US" dirty="0"/>
                  <a:t>Paths in an LTS:</a:t>
                </a:r>
              </a:p>
              <a:p>
                <a:pPr lvl="1"/>
                <a:r>
                  <a:rPr lang="en-US" dirty="0"/>
                  <a:t>Finite path fragment: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Infinite path fragment: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Infinite path fragment that begins at some initial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= set of all paths starting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trace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set of all traces starting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𝑇𝑟𝑎𝑐𝑒𝑠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EE9A6B-DA12-4EB1-96D2-DFF9D5F6D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b="-7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C5F6D-AE97-4D73-B0F2-ED6792C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040EC-C3F4-4176-9283-97648DEA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F64D01-1F1E-425C-A10E-DA4910E8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Linear-time properties</a:t>
            </a:r>
          </a:p>
        </p:txBody>
      </p:sp>
    </p:spTree>
    <p:extLst>
      <p:ext uri="{BB962C8B-B14F-4D97-AF65-F5344CB8AC3E}">
        <p14:creationId xmlns:p14="http://schemas.microsoft.com/office/powerpoint/2010/main" val="391255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57A22F-9F8D-49AC-93E4-14E422DEE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“linear-time”?</a:t>
                </a:r>
              </a:p>
              <a:p>
                <a:r>
                  <a:rPr lang="en-US" dirty="0"/>
                  <a:t>The word “linear” is a sorely over-used one</a:t>
                </a:r>
              </a:p>
              <a:p>
                <a:pPr lvl="1"/>
                <a:r>
                  <a:rPr lang="en-US" sz="2000" dirty="0"/>
                  <a:t>Linear algebraic expressions: </a:t>
                </a:r>
                <a:r>
                  <a:rPr lang="en-US" sz="2000" i="1" dirty="0"/>
                  <a:t>linear </a:t>
                </a:r>
                <a:r>
                  <a:rPr lang="en-US" sz="2000" dirty="0"/>
                  <a:t>combination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Linear time-invariant (LTI) systems: Systems described by ordinary differential equations where the RHS is a linear expression</a:t>
                </a:r>
              </a:p>
              <a:p>
                <a:pPr lvl="1"/>
                <a:r>
                  <a:rPr lang="en-US" sz="2000" dirty="0"/>
                  <a:t>Linear complexity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: complexity increases linearly with number of variables</a:t>
                </a:r>
                <a:endParaRPr lang="en-US" sz="2200" dirty="0"/>
              </a:p>
              <a:p>
                <a:r>
                  <a:rPr lang="en-US" sz="2200" dirty="0"/>
                  <a:t>This is completely different “linear” : linear means time-points/program steps all lie in a straight line: time evolves along a “linear timeline”</a:t>
                </a:r>
              </a:p>
              <a:p>
                <a:r>
                  <a:rPr lang="en-US" sz="2200" dirty="0"/>
                  <a:t>Contrast with a multi-verse model of the universe, where at each time instant, time “branches” into many futures</a:t>
                </a:r>
              </a:p>
              <a:p>
                <a:r>
                  <a:rPr lang="en-US" sz="2200" dirty="0"/>
                  <a:t>Minus the philosophy: Linear-time properties = collections of traces (vs. </a:t>
                </a:r>
                <a:r>
                  <a:rPr lang="en-US" sz="2200" i="1" dirty="0"/>
                  <a:t>computation trees</a:t>
                </a:r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57A22F-9F8D-49AC-93E4-14E422DEE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E9C8C47-830C-47B5-8145-80B2A486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Linear-time properties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0B80-0E52-4C58-AA63-FFCC0C08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AE7F-8920-4017-B2BB-A15D60C3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A1389C-091E-46B0-A115-CBC0A1852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Fix a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linear-time property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(finite or infinite),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the set of words arising from infinite concatenation of words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LT property is a language (set) of infinite words over the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 infinite sequence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’s: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400" b="0" dirty="0"/>
              </a:p>
              <a:p>
                <a:pPr lvl="1"/>
                <a:r>
                  <a:rPr lang="en-US" dirty="0"/>
                  <a:t>finite sequence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’s followed by an infinite sequence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’s: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appears infinitely often: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∅⋯∅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⋅∅⋯∅⋅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⋅∅⋯∅⋅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A1389C-091E-46B0-A115-CBC0A1852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7B5F7-05E9-4C95-BA9D-F25433F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FD5C5-355E-4C32-BA16-A5347773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C9E62F-5C3B-4A1C-BA3E-23747229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 property</a:t>
            </a:r>
          </a:p>
        </p:txBody>
      </p:sp>
    </p:spTree>
    <p:extLst>
      <p:ext uri="{BB962C8B-B14F-4D97-AF65-F5344CB8AC3E}">
        <p14:creationId xmlns:p14="http://schemas.microsoft.com/office/powerpoint/2010/main" val="94674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F2F5C7-0E69-4DCB-973D-9237F4FBF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a property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 (read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transition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if all its infinite behaviors starting from some initial state are “admissible” according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F2F5C7-0E69-4DCB-973D-9237F4FBF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CE39A-D3F6-4BAE-88D1-F7DBA4A0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AA983-1A9D-4818-B844-09A0ED88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5FF9E3-432F-4CB8-9BCD-7115AB84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relation for LT properties</a:t>
            </a:r>
          </a:p>
        </p:txBody>
      </p:sp>
    </p:spTree>
    <p:extLst>
      <p:ext uri="{BB962C8B-B14F-4D97-AF65-F5344CB8AC3E}">
        <p14:creationId xmlns:p14="http://schemas.microsoft.com/office/powerpoint/2010/main" val="352210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81DA08-74E4-482A-A7FB-17BE2AD8F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6919919" cy="46958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are abusing notation a bit here: the name of the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same as the atomic propositions labeling it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Sometimes it is more convenient to use negated propositions to improve readability, so 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First traffic light is infinitely often green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81DA08-74E4-482A-A7FB-17BE2AD8F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6919919" cy="4695899"/>
              </a:xfrm>
              <a:blipFill>
                <a:blip r:embed="rId2"/>
                <a:stretch>
                  <a:fillRect l="-880" t="-2078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C67D1-C685-45F6-8763-FF5FF056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C74C9-772C-4F66-92D1-FE20BF5E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722D53-904D-48F0-9AD0-8ECCF415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satisfaction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1D8CD7-08CE-4EC1-9E96-52F507A0980C}"/>
              </a:ext>
            </a:extLst>
          </p:cNvPr>
          <p:cNvGrpSpPr/>
          <p:nvPr/>
        </p:nvGrpSpPr>
        <p:grpSpPr>
          <a:xfrm>
            <a:off x="6876247" y="783067"/>
            <a:ext cx="2456644" cy="4396636"/>
            <a:chOff x="7411599" y="1281479"/>
            <a:chExt cx="2456644" cy="43966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530E2B0-BE22-4585-97F9-8FCB9E97DFEF}"/>
                </a:ext>
              </a:extLst>
            </p:cNvPr>
            <p:cNvGrpSpPr/>
            <p:nvPr/>
          </p:nvGrpSpPr>
          <p:grpSpPr>
            <a:xfrm>
              <a:off x="7738997" y="1556680"/>
              <a:ext cx="2129246" cy="1763342"/>
              <a:chOff x="7269481" y="706433"/>
              <a:chExt cx="2129246" cy="17633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98DF51F4-B85A-4C0B-B500-D461BD007BE8}"/>
                      </a:ext>
                    </a:extLst>
                  </p:cNvPr>
                  <p:cNvSpPr/>
                  <p:nvPr/>
                </p:nvSpPr>
                <p:spPr>
                  <a:xfrm>
                    <a:off x="7269481" y="1282605"/>
                    <a:ext cx="568234" cy="5835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98DF51F4-B85A-4C0B-B500-D461BD007B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9481" y="1282605"/>
                    <a:ext cx="568234" cy="58353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C1704990-FFE1-4892-BD46-826225F964B6}"/>
                      </a:ext>
                    </a:extLst>
                  </p:cNvPr>
                  <p:cNvSpPr/>
                  <p:nvPr/>
                </p:nvSpPr>
                <p:spPr>
                  <a:xfrm>
                    <a:off x="8830493" y="1282605"/>
                    <a:ext cx="568234" cy="58353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C1704990-FFE1-4892-BD46-826225F964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0493" y="1282605"/>
                    <a:ext cx="568234" cy="58353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B84F952F-08B8-4C16-B4EE-08FDBB1A9585}"/>
                  </a:ext>
                </a:extLst>
              </p:cNvPr>
              <p:cNvCxnSpPr>
                <a:stCxn id="21" idx="7"/>
                <a:endCxn id="22" idx="1"/>
              </p:cNvCxnSpPr>
              <p:nvPr/>
            </p:nvCxnSpPr>
            <p:spPr>
              <a:xfrm rot="5400000" flipH="1" flipV="1">
                <a:off x="8334104" y="788456"/>
                <a:ext cx="12700" cy="1159210"/>
              </a:xfrm>
              <a:prstGeom prst="curvedConnector3">
                <a:avLst>
                  <a:gd name="adj1" fmla="val 2472882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8F1384A7-B9FE-4AC4-8CFE-E221AFA6CE23}"/>
                  </a:ext>
                </a:extLst>
              </p:cNvPr>
              <p:cNvCxnSpPr>
                <a:cxnSpLocks/>
                <a:stCxn id="22" idx="3"/>
                <a:endCxn id="21" idx="5"/>
              </p:cNvCxnSpPr>
              <p:nvPr/>
            </p:nvCxnSpPr>
            <p:spPr>
              <a:xfrm rot="5400000">
                <a:off x="8334104" y="1201076"/>
                <a:ext cx="12700" cy="1159210"/>
              </a:xfrm>
              <a:prstGeom prst="curvedConnector3">
                <a:avLst>
                  <a:gd name="adj1" fmla="val 2472882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169804A-755D-4621-B3F8-A49F9B97CB6A}"/>
                      </a:ext>
                    </a:extLst>
                  </p:cNvPr>
                  <p:cNvSpPr txBox="1"/>
                  <p:nvPr/>
                </p:nvSpPr>
                <p:spPr>
                  <a:xfrm>
                    <a:off x="8149248" y="706433"/>
                    <a:ext cx="3824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169804A-755D-4621-B3F8-A49F9B97CB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9248" y="706433"/>
                    <a:ext cx="38241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496C9B-BA4D-471A-90FE-6586072A212E}"/>
                      </a:ext>
                    </a:extLst>
                  </p:cNvPr>
                  <p:cNvSpPr txBox="1"/>
                  <p:nvPr/>
                </p:nvSpPr>
                <p:spPr>
                  <a:xfrm>
                    <a:off x="8149248" y="2100443"/>
                    <a:ext cx="384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496C9B-BA4D-471A-90FE-6586072A21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9248" y="2100443"/>
                    <a:ext cx="38401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6EA35F3-A256-4BA1-8B7E-932C6AF132BA}"/>
                </a:ext>
              </a:extLst>
            </p:cNvPr>
            <p:cNvGrpSpPr/>
            <p:nvPr/>
          </p:nvGrpSpPr>
          <p:grpSpPr>
            <a:xfrm>
              <a:off x="7738997" y="3914773"/>
              <a:ext cx="2129246" cy="1763342"/>
              <a:chOff x="7269481" y="706433"/>
              <a:chExt cx="2129246" cy="17633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3F13C774-2927-45DE-9C4A-8E3ECB251167}"/>
                      </a:ext>
                    </a:extLst>
                  </p:cNvPr>
                  <p:cNvSpPr/>
                  <p:nvPr/>
                </p:nvSpPr>
                <p:spPr>
                  <a:xfrm>
                    <a:off x="7269481" y="1282605"/>
                    <a:ext cx="568234" cy="5835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3F13C774-2927-45DE-9C4A-8E3ECB25116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9481" y="1282605"/>
                    <a:ext cx="568234" cy="58353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45490640-3882-417C-87AC-00EB55D92AAF}"/>
                      </a:ext>
                    </a:extLst>
                  </p:cNvPr>
                  <p:cNvSpPr/>
                  <p:nvPr/>
                </p:nvSpPr>
                <p:spPr>
                  <a:xfrm>
                    <a:off x="8830493" y="1282605"/>
                    <a:ext cx="568234" cy="58353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45490640-3882-417C-87AC-00EB55D92A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0493" y="1282605"/>
                    <a:ext cx="568234" cy="58353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Connector: Curved 29">
                <a:extLst>
                  <a:ext uri="{FF2B5EF4-FFF2-40B4-BE49-F238E27FC236}">
                    <a16:creationId xmlns:a16="http://schemas.microsoft.com/office/drawing/2014/main" id="{92BBE361-DEF1-4960-A510-EF62858F6724}"/>
                  </a:ext>
                </a:extLst>
              </p:cNvPr>
              <p:cNvCxnSpPr>
                <a:stCxn id="28" idx="7"/>
                <a:endCxn id="29" idx="1"/>
              </p:cNvCxnSpPr>
              <p:nvPr/>
            </p:nvCxnSpPr>
            <p:spPr>
              <a:xfrm rot="5400000" flipH="1" flipV="1">
                <a:off x="8334104" y="788456"/>
                <a:ext cx="12700" cy="1159210"/>
              </a:xfrm>
              <a:prstGeom prst="curvedConnector3">
                <a:avLst>
                  <a:gd name="adj1" fmla="val 2472882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or: Curved 30">
                <a:extLst>
                  <a:ext uri="{FF2B5EF4-FFF2-40B4-BE49-F238E27FC236}">
                    <a16:creationId xmlns:a16="http://schemas.microsoft.com/office/drawing/2014/main" id="{9823BB96-527C-4A26-AF8B-AF038B89B32C}"/>
                  </a:ext>
                </a:extLst>
              </p:cNvPr>
              <p:cNvCxnSpPr>
                <a:cxnSpLocks/>
                <a:stCxn id="29" idx="3"/>
                <a:endCxn id="28" idx="5"/>
              </p:cNvCxnSpPr>
              <p:nvPr/>
            </p:nvCxnSpPr>
            <p:spPr>
              <a:xfrm rot="5400000">
                <a:off x="8334104" y="1201076"/>
                <a:ext cx="12700" cy="1159210"/>
              </a:xfrm>
              <a:prstGeom prst="curvedConnector3">
                <a:avLst>
                  <a:gd name="adj1" fmla="val 2472882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F215718-5BB3-4981-A316-080B39E43818}"/>
                      </a:ext>
                    </a:extLst>
                  </p:cNvPr>
                  <p:cNvSpPr txBox="1"/>
                  <p:nvPr/>
                </p:nvSpPr>
                <p:spPr>
                  <a:xfrm>
                    <a:off x="8149248" y="706433"/>
                    <a:ext cx="384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F215718-5BB3-4981-A316-080B39E43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9248" y="706433"/>
                    <a:ext cx="38401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C9D9E25-1FC8-42FF-A950-9A7AFF7639A7}"/>
                      </a:ext>
                    </a:extLst>
                  </p:cNvPr>
                  <p:cNvSpPr txBox="1"/>
                  <p:nvPr/>
                </p:nvSpPr>
                <p:spPr>
                  <a:xfrm>
                    <a:off x="8149248" y="2100443"/>
                    <a:ext cx="3824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C9D9E25-1FC8-42FF-A950-9A7AFF763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9248" y="2100443"/>
                    <a:ext cx="38241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098F39E-7BB5-441B-80D2-2732B0FE319A}"/>
                    </a:ext>
                  </a:extLst>
                </p:cNvPr>
                <p:cNvSpPr txBox="1"/>
                <p:nvPr/>
              </p:nvSpPr>
              <p:spPr>
                <a:xfrm>
                  <a:off x="8271313" y="1281479"/>
                  <a:ext cx="594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098F39E-7BB5-441B-80D2-2732B0FE3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313" y="1281479"/>
                  <a:ext cx="59420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60A2015-7C93-4593-B65D-44BE149110FC}"/>
                    </a:ext>
                  </a:extLst>
                </p:cNvPr>
                <p:cNvSpPr txBox="1"/>
                <p:nvPr/>
              </p:nvSpPr>
              <p:spPr>
                <a:xfrm>
                  <a:off x="8510208" y="3651001"/>
                  <a:ext cx="599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60A2015-7C93-4593-B65D-44BE14911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0208" y="3651001"/>
                  <a:ext cx="59952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nector: Curved 78">
              <a:extLst>
                <a:ext uri="{FF2B5EF4-FFF2-40B4-BE49-F238E27FC236}">
                  <a16:creationId xmlns:a16="http://schemas.microsoft.com/office/drawing/2014/main" id="{09BA416D-0B5C-4AF7-993D-C840B8FD056A}"/>
                </a:ext>
              </a:extLst>
            </p:cNvPr>
            <p:cNvCxnSpPr>
              <a:cxnSpLocks/>
            </p:cNvCxnSpPr>
            <p:nvPr/>
          </p:nvCxnSpPr>
          <p:spPr>
            <a:xfrm>
              <a:off x="7411599" y="2064438"/>
              <a:ext cx="410614" cy="1754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Curved 78">
              <a:extLst>
                <a:ext uri="{FF2B5EF4-FFF2-40B4-BE49-F238E27FC236}">
                  <a16:creationId xmlns:a16="http://schemas.microsoft.com/office/drawing/2014/main" id="{B0CEE287-39FF-4BF7-A07B-C340FA189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422" y="4086043"/>
              <a:ext cx="206821" cy="404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54FDB6-7640-4E1D-89D4-A4FBA415F96C}"/>
              </a:ext>
            </a:extLst>
          </p:cNvPr>
          <p:cNvGrpSpPr/>
          <p:nvPr/>
        </p:nvGrpSpPr>
        <p:grpSpPr>
          <a:xfrm>
            <a:off x="9645697" y="1293745"/>
            <a:ext cx="2331015" cy="3506866"/>
            <a:chOff x="9645697" y="1293745"/>
            <a:chExt cx="2331015" cy="350686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B5B4E1-976E-4772-A8C8-45DE1AB7048D}"/>
                </a:ext>
              </a:extLst>
            </p:cNvPr>
            <p:cNvGrpSpPr/>
            <p:nvPr/>
          </p:nvGrpSpPr>
          <p:grpSpPr>
            <a:xfrm>
              <a:off x="9968419" y="1528880"/>
              <a:ext cx="1808637" cy="2955379"/>
              <a:chOff x="9968419" y="1528880"/>
              <a:chExt cx="1808637" cy="2955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F23D396-E7D2-4FF6-A47A-5F609663AD6E}"/>
                      </a:ext>
                    </a:extLst>
                  </p:cNvPr>
                  <p:cNvSpPr/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F23D396-E7D2-4FF6-A47A-5F609663AD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2655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8150158B-9558-4EC2-B2AD-6F7D5862FC29}"/>
                      </a:ext>
                    </a:extLst>
                  </p:cNvPr>
                  <p:cNvSpPr/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8150158B-9558-4EC2-B2AD-6F7D5862FC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Connector: Curved 78">
                <a:extLst>
                  <a:ext uri="{FF2B5EF4-FFF2-40B4-BE49-F238E27FC236}">
                    <a16:creationId xmlns:a16="http://schemas.microsoft.com/office/drawing/2014/main" id="{E22F1239-7BE2-4F21-A2F4-C74B5CDF0396}"/>
                  </a:ext>
                </a:extLst>
              </p:cNvPr>
              <p:cNvCxnSpPr>
                <a:cxnSpLocks/>
                <a:stCxn id="15" idx="1"/>
                <a:endCxn id="14" idx="3"/>
              </p:cNvCxnSpPr>
              <p:nvPr/>
            </p:nvCxnSpPr>
            <p:spPr>
              <a:xfrm flipV="1">
                <a:off x="10473635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" name="Connector: Curved 78">
                <a:extLst>
                  <a:ext uri="{FF2B5EF4-FFF2-40B4-BE49-F238E27FC236}">
                    <a16:creationId xmlns:a16="http://schemas.microsoft.com/office/drawing/2014/main" id="{3D4854AF-287E-48F1-B216-036B83B5E1C7}"/>
                  </a:ext>
                </a:extLst>
              </p:cNvPr>
              <p:cNvCxnSpPr>
                <a:cxnSpLocks/>
                <a:stCxn id="14" idx="5"/>
                <a:endCxn id="15" idx="7"/>
              </p:cNvCxnSpPr>
              <p:nvPr/>
            </p:nvCxnSpPr>
            <p:spPr>
              <a:xfrm flipH="1">
                <a:off x="10954984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B3C83C4-ECE2-4F41-B448-33A6706064FF}"/>
                      </a:ext>
                    </a:extLst>
                  </p:cNvPr>
                  <p:cNvSpPr txBox="1"/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B3C83C4-ECE2-4F41-B448-33A6706064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60CD4C9-42F6-4219-84AF-A7338CEFEC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60CD4C9-42F6-4219-84AF-A7338CEFEC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A695708-32C4-4B90-9F9E-30F2A76E3966}"/>
                      </a:ext>
                    </a:extLst>
                  </p:cNvPr>
                  <p:cNvSpPr txBox="1"/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A695708-32C4-4B90-9F9E-30F2A76E39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12F9AF-7399-4C23-AF2D-9F5AD97363AF}"/>
                </a:ext>
              </a:extLst>
            </p:cNvPr>
            <p:cNvSpPr/>
            <p:nvPr/>
          </p:nvSpPr>
          <p:spPr>
            <a:xfrm>
              <a:off x="9645697" y="1293745"/>
              <a:ext cx="2331015" cy="350686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Connector: Curved 78">
            <a:extLst>
              <a:ext uri="{FF2B5EF4-FFF2-40B4-BE49-F238E27FC236}">
                <a16:creationId xmlns:a16="http://schemas.microsoft.com/office/drawing/2014/main" id="{FBCD0288-F4B0-4A1F-818E-0693D6657329}"/>
              </a:ext>
            </a:extLst>
          </p:cNvPr>
          <p:cNvCxnSpPr>
            <a:cxnSpLocks/>
          </p:cNvCxnSpPr>
          <p:nvPr/>
        </p:nvCxnSpPr>
        <p:spPr>
          <a:xfrm flipH="1" flipV="1">
            <a:off x="10872737" y="4451848"/>
            <a:ext cx="416266" cy="20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1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76D175-0587-48A9-90FB-BFA237E70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9270289" cy="469589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infinitely often first light is green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,⋯,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∅,∅,⋯, ∅,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,⋯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⋯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there are many traces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are not traces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a trace that is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76D175-0587-48A9-90FB-BFA237E70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9270289" cy="4695899"/>
              </a:xfrm>
              <a:blipFill>
                <a:blip r:embed="rId2"/>
                <a:stretch>
                  <a:fillRect l="-657" t="-2857" r="-789" b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AFA11-AED9-4A2C-B363-E53E574F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982FB-D66B-491E-921A-45063A8F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74471B-DA08-416A-8D7A-0644311C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relation example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6FB809-6A19-4578-9138-F6B3F05E8793}"/>
              </a:ext>
            </a:extLst>
          </p:cNvPr>
          <p:cNvGrpSpPr/>
          <p:nvPr/>
        </p:nvGrpSpPr>
        <p:grpSpPr>
          <a:xfrm>
            <a:off x="9534752" y="1033395"/>
            <a:ext cx="2331015" cy="3506866"/>
            <a:chOff x="9645697" y="1293745"/>
            <a:chExt cx="2331015" cy="35068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8B476-2B5F-4075-B71D-228C6A163EB3}"/>
                </a:ext>
              </a:extLst>
            </p:cNvPr>
            <p:cNvGrpSpPr/>
            <p:nvPr/>
          </p:nvGrpSpPr>
          <p:grpSpPr>
            <a:xfrm>
              <a:off x="9968419" y="1528880"/>
              <a:ext cx="1808637" cy="2955379"/>
              <a:chOff x="9968419" y="1528880"/>
              <a:chExt cx="1808637" cy="2955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B7CFAC9-CEA5-44E9-A2AD-3B7F014F37EC}"/>
                      </a:ext>
                    </a:extLst>
                  </p:cNvPr>
                  <p:cNvSpPr/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B7CFAC9-CEA5-44E9-A2AD-3B7F014F37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354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38077255-63E5-41D1-88AC-1E9562B17AD0}"/>
                      </a:ext>
                    </a:extLst>
                  </p:cNvPr>
                  <p:cNvSpPr/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38077255-63E5-41D1-88AC-1E9562B17A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Connector: Curved 78">
                <a:extLst>
                  <a:ext uri="{FF2B5EF4-FFF2-40B4-BE49-F238E27FC236}">
                    <a16:creationId xmlns:a16="http://schemas.microsoft.com/office/drawing/2014/main" id="{692DB4F4-87B8-459A-BE28-F43DE884CFA0}"/>
                  </a:ext>
                </a:extLst>
              </p:cNvPr>
              <p:cNvCxnSpPr>
                <a:cxnSpLocks/>
                <a:stCxn id="11" idx="1"/>
                <a:endCxn id="10" idx="3"/>
              </p:cNvCxnSpPr>
              <p:nvPr/>
            </p:nvCxnSpPr>
            <p:spPr>
              <a:xfrm flipV="1">
                <a:off x="10473635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Connector: Curved 78">
                <a:extLst>
                  <a:ext uri="{FF2B5EF4-FFF2-40B4-BE49-F238E27FC236}">
                    <a16:creationId xmlns:a16="http://schemas.microsoft.com/office/drawing/2014/main" id="{1B4991BB-EB63-44EA-B218-7B257C9C3773}"/>
                  </a:ext>
                </a:extLst>
              </p:cNvPr>
              <p:cNvCxnSpPr>
                <a:cxnSpLocks/>
                <a:stCxn id="10" idx="5"/>
                <a:endCxn id="11" idx="7"/>
              </p:cNvCxnSpPr>
              <p:nvPr/>
            </p:nvCxnSpPr>
            <p:spPr>
              <a:xfrm flipH="1">
                <a:off x="10954984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61EF87B-A9BE-4AE4-A281-9361FCD3E064}"/>
                      </a:ext>
                    </a:extLst>
                  </p:cNvPr>
                  <p:cNvSpPr txBox="1"/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61EF87B-A9BE-4AE4-A281-9361FCD3E0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5807360-8CE6-4CB1-BDD3-D327BA431B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5807360-8CE6-4CB1-BDD3-D327BA431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DC19CD0-C0F4-4BF7-852C-F9E2F7591046}"/>
                      </a:ext>
                    </a:extLst>
                  </p:cNvPr>
                  <p:cNvSpPr txBox="1"/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DC19CD0-C0F4-4BF7-852C-F9E2F75910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C1D6D2-1B4C-47F5-8D41-A85AC7AF8317}"/>
                </a:ext>
              </a:extLst>
            </p:cNvPr>
            <p:cNvSpPr/>
            <p:nvPr/>
          </p:nvSpPr>
          <p:spPr>
            <a:xfrm>
              <a:off x="9645697" y="1293745"/>
              <a:ext cx="2331015" cy="350686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03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37D1F-64EB-4BC8-8D26-88122F314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,⋯,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,⋯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∅, ∅,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,⋯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a trace that is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37D1F-64EB-4BC8-8D26-88122F314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D7490-3F9E-4980-A18B-BBE3190E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772F4-061D-409B-BDC4-FAFF6B2A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0CEA7A-5571-46FC-AF8C-30921D03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lights are never green at the same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5CA00A-2B01-41E9-BC92-E3E177A8D49F}"/>
              </a:ext>
            </a:extLst>
          </p:cNvPr>
          <p:cNvGrpSpPr/>
          <p:nvPr/>
        </p:nvGrpSpPr>
        <p:grpSpPr>
          <a:xfrm>
            <a:off x="9534752" y="1033395"/>
            <a:ext cx="2331015" cy="3506866"/>
            <a:chOff x="9645697" y="1293745"/>
            <a:chExt cx="2331015" cy="350686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448AD2-93DB-4421-A040-705D6D6D5230}"/>
                </a:ext>
              </a:extLst>
            </p:cNvPr>
            <p:cNvGrpSpPr/>
            <p:nvPr/>
          </p:nvGrpSpPr>
          <p:grpSpPr>
            <a:xfrm>
              <a:off x="9968419" y="1528880"/>
              <a:ext cx="1808637" cy="2955379"/>
              <a:chOff x="9968419" y="1528880"/>
              <a:chExt cx="1808637" cy="2955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E86EB48A-8426-4805-9813-23511C8528AA}"/>
                      </a:ext>
                    </a:extLst>
                  </p:cNvPr>
                  <p:cNvSpPr/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E86EB48A-8426-4805-9813-23511C8528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354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D607FF79-1BC7-4E6C-989B-045041DB6622}"/>
                      </a:ext>
                    </a:extLst>
                  </p:cNvPr>
                  <p:cNvSpPr/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D607FF79-1BC7-4E6C-989B-045041DB66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nector: Curved 78">
                <a:extLst>
                  <a:ext uri="{FF2B5EF4-FFF2-40B4-BE49-F238E27FC236}">
                    <a16:creationId xmlns:a16="http://schemas.microsoft.com/office/drawing/2014/main" id="{FD4A5809-3427-4550-9DB9-77734FDEEAD9}"/>
                  </a:ext>
                </a:extLst>
              </p:cNvPr>
              <p:cNvCxnSpPr>
                <a:cxnSpLocks/>
                <a:stCxn id="10" idx="1"/>
                <a:endCxn id="9" idx="3"/>
              </p:cNvCxnSpPr>
              <p:nvPr/>
            </p:nvCxnSpPr>
            <p:spPr>
              <a:xfrm flipV="1">
                <a:off x="10473635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Connector: Curved 78">
                <a:extLst>
                  <a:ext uri="{FF2B5EF4-FFF2-40B4-BE49-F238E27FC236}">
                    <a16:creationId xmlns:a16="http://schemas.microsoft.com/office/drawing/2014/main" id="{7993390D-3360-43E5-8D1A-98536D872980}"/>
                  </a:ext>
                </a:extLst>
              </p:cNvPr>
              <p:cNvCxnSpPr>
                <a:cxnSpLocks/>
                <a:stCxn id="9" idx="5"/>
                <a:endCxn id="10" idx="7"/>
              </p:cNvCxnSpPr>
              <p:nvPr/>
            </p:nvCxnSpPr>
            <p:spPr>
              <a:xfrm flipH="1">
                <a:off x="10954984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1F01B46-60A8-4297-BD26-2B85BA8437FB}"/>
                      </a:ext>
                    </a:extLst>
                  </p:cNvPr>
                  <p:cNvSpPr txBox="1"/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1F01B46-60A8-4297-BD26-2B85BA8437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17F361B-6EC6-4E48-898A-E28B093F478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17F361B-6EC6-4E48-898A-E28B093F47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9C15AD9-9250-4D6A-8B63-CFE6963F6841}"/>
                      </a:ext>
                    </a:extLst>
                  </p:cNvPr>
                  <p:cNvSpPr txBox="1"/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9C15AD9-9250-4D6A-8B63-CFE6963F68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D76E86-7E96-4747-A3FF-4FF1699E5D61}"/>
                </a:ext>
              </a:extLst>
            </p:cNvPr>
            <p:cNvSpPr/>
            <p:nvPr/>
          </p:nvSpPr>
          <p:spPr>
            <a:xfrm>
              <a:off x="9645697" y="1293745"/>
              <a:ext cx="2331015" cy="350686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586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B2AB21-B5B3-41DA-AE20-B40E121D8F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70000"/>
                <a:ext cx="11699087" cy="4414040"/>
              </a:xfrm>
            </p:spPr>
            <p:txBody>
              <a:bodyPr/>
              <a:lstStyle/>
              <a:p>
                <a:r>
                  <a:rPr lang="en-US" dirty="0"/>
                  <a:t>We have only been using state-based properties, i.e.,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decorate states in the LTS</a:t>
                </a:r>
              </a:p>
              <a:p>
                <a:r>
                  <a:rPr lang="en-US" dirty="0"/>
                  <a:t>You can also have action-based properties, where properties are defined over sequences of action names or labels (atomic propositions over actions), or even a mixture of state and action labels</a:t>
                </a:r>
              </a:p>
              <a:p>
                <a:r>
                  <a:rPr lang="en-US" dirty="0"/>
                  <a:t>The notation becomes quite clunky so we will avoid properties over actions unless we need them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B2AB21-B5B3-41DA-AE20-B40E121D8F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70000"/>
                <a:ext cx="11699087" cy="4414040"/>
              </a:xfrm>
              <a:blipFill>
                <a:blip r:embed="rId2"/>
                <a:stretch>
                  <a:fillRect l="-521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1D0E7-EC2C-4003-9D5F-98A0D468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B001-9EA7-43F5-AF28-C2E874EC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D8AE94-06B2-46DD-B589-496D142E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properties: state-based vs. action-based</a:t>
            </a:r>
          </a:p>
        </p:txBody>
      </p:sp>
    </p:spTree>
    <p:extLst>
      <p:ext uri="{BB962C8B-B14F-4D97-AF65-F5344CB8AC3E}">
        <p14:creationId xmlns:p14="http://schemas.microsoft.com/office/powerpoint/2010/main" val="146500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Deadlocks &amp; </a:t>
            </a:r>
            <a:r>
              <a:rPr lang="en-US" dirty="0" err="1"/>
              <a:t>Livelocks</a:t>
            </a:r>
            <a:endParaRPr lang="en-US" dirty="0"/>
          </a:p>
          <a:p>
            <a:r>
              <a:rPr lang="en-US" dirty="0"/>
              <a:t>Safety Properties</a:t>
            </a:r>
          </a:p>
          <a:p>
            <a:pPr lvl="1"/>
            <a:r>
              <a:rPr lang="en-US" dirty="0"/>
              <a:t>Invariants</a:t>
            </a:r>
          </a:p>
          <a:p>
            <a:pPr lvl="1"/>
            <a:r>
              <a:rPr lang="en-US" dirty="0"/>
              <a:t>Path-based Safety Properties</a:t>
            </a:r>
          </a:p>
          <a:p>
            <a:r>
              <a:rPr lang="en-US" dirty="0"/>
              <a:t>Liveness Properties</a:t>
            </a:r>
          </a:p>
          <a:p>
            <a:r>
              <a:rPr lang="en-US" dirty="0"/>
              <a:t>Fairness</a:t>
            </a:r>
          </a:p>
          <a:p>
            <a:r>
              <a:rPr lang="en-US" dirty="0"/>
              <a:t>Regular properties</a:t>
            </a:r>
          </a:p>
          <a:p>
            <a:pPr lvl="1"/>
            <a:r>
              <a:rPr lang="en-US" dirty="0"/>
              <a:t>NFA/DFA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7966D8-AF97-4CD4-AD12-C74761841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programs/processes trying to enter a critical section:</a:t>
                </a:r>
              </a:p>
              <a:p>
                <a:pPr marL="0" indent="0">
                  <a:buNone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𝑚𝑢𝑡𝑒𝑥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𝐴𝑃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all sequences of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no subset in the sequence contains more than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𝑐𝑠</m:t>
                    </m:r>
                  </m:oMath>
                </a14:m>
                <a:r>
                  <a:rPr lang="en-US" dirty="0"/>
                  <a:t> label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7966D8-AF97-4CD4-AD12-C74761841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8EE61-1CF9-4A95-9B67-0B6FBDC8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917CF-7D26-451F-96F8-758BB74F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D42BF6-C410-4E5D-B522-5CF67674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property</a:t>
            </a:r>
          </a:p>
        </p:txBody>
      </p:sp>
    </p:spTree>
    <p:extLst>
      <p:ext uri="{BB962C8B-B14F-4D97-AF65-F5344CB8AC3E}">
        <p14:creationId xmlns:p14="http://schemas.microsoft.com/office/powerpoint/2010/main" val="46079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0069F3-66C4-4497-8E4C-78021D3AB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422400"/>
                <a:ext cx="11699087" cy="426164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processes trying to enter the critical section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𝑠𝑡𝑎𝑟𝑣𝑒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 :∃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 :∃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Also written as: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</m:oMath>
                </a14:m>
                <a:r>
                  <a:rPr lang="en-US" dirty="0"/>
                  <a:t> stands for “exist infinitely many”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0069F3-66C4-4497-8E4C-78021D3AB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422400"/>
                <a:ext cx="11699087" cy="4261640"/>
              </a:xfrm>
              <a:blipFill>
                <a:blip r:embed="rId2"/>
                <a:stretch>
                  <a:fillRect l="-521" t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311EA-3421-4C19-AF39-20701BF8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65876-1963-4C26-A632-7E532928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FDE9EC-7051-4BD6-9BBC-01C95E75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 freedom</a:t>
            </a:r>
          </a:p>
        </p:txBody>
      </p:sp>
    </p:spTree>
    <p:extLst>
      <p:ext uri="{BB962C8B-B14F-4D97-AF65-F5344CB8AC3E}">
        <p14:creationId xmlns:p14="http://schemas.microsoft.com/office/powerpoint/2010/main" val="103034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9FB7A5-D34A-44C8-A6C6-56795BA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Trace inclusion: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𝑇𝑟𝑎𝑐𝑒𝑠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Trace equivalence: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𝑇𝑟𝑎𝑐𝑒𝑠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Statements A and B are equivalent</a:t>
                </a:r>
              </a:p>
              <a:p>
                <a:r>
                  <a:rPr lang="en-US" b="0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B: For any LT property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Show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</a:t>
                </a:r>
              </a:p>
              <a:p>
                <a:pPr marL="514350" indent="-514350">
                  <a:buFont typeface="Wingdings 3" panose="05040102010807070707" pitchFamily="18" charset="2"/>
                  <a:buAutoNum type="arabicPeriod"/>
                </a:pPr>
                <a:r>
                  <a:rPr lang="en-US" dirty="0"/>
                  <a:t>Show 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9FB7A5-D34A-44C8-A6C6-56795BA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C2C54-92CD-42EF-B42C-02BD96F7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71CD-7489-44B4-BEAB-42EDA995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2A520E-E400-412C-BE6F-BB2009D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equivalence and LT properties</a:t>
            </a:r>
          </a:p>
        </p:txBody>
      </p:sp>
    </p:spTree>
    <p:extLst>
      <p:ext uri="{BB962C8B-B14F-4D97-AF65-F5344CB8AC3E}">
        <p14:creationId xmlns:p14="http://schemas.microsoft.com/office/powerpoint/2010/main" val="410332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E077D7-89E3-44EE-89C1-2E184DD01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B: For any LT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an LT property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From A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From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E077D7-89E3-44EE-89C1-2E184DD01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3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542B0-B26E-4B55-9BC1-64678EBA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A47F7-F951-4186-A1BF-5EFAC8D1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937AC1-BF0E-4D39-9FA2-34FFEA5B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</a:p>
        </p:txBody>
      </p:sp>
    </p:spTree>
    <p:extLst>
      <p:ext uri="{BB962C8B-B14F-4D97-AF65-F5344CB8AC3E}">
        <p14:creationId xmlns:p14="http://schemas.microsoft.com/office/powerpoint/2010/main" val="337088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E077D7-89E3-44EE-89C1-2E184DD01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B: For any LT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Assume that for all LT properties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 the above statement holds for all properties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it must hold for the smallest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i.e.,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By assumption,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𝑇𝑟𝑎𝑐𝑒𝑠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ba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E077D7-89E3-44EE-89C1-2E184DD01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3" t="-2078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542B0-B26E-4B55-9BC1-64678EBA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A47F7-F951-4186-A1BF-5EFAC8D1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937AC1-BF0E-4D39-9FA2-34FFEA5B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</a:p>
        </p:txBody>
      </p:sp>
    </p:spTree>
    <p:extLst>
      <p:ext uri="{BB962C8B-B14F-4D97-AF65-F5344CB8AC3E}">
        <p14:creationId xmlns:p14="http://schemas.microsoft.com/office/powerpoint/2010/main" val="303630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0E9F14-9D18-4987-9730-AFA5039E7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⇔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satisfy the same LT properties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Follows from previous theorem and 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limUpp>
                        <m:limUp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𝑑𝑒𝑓</m:t>
                          </m:r>
                        </m:lim>
                      </m:limUp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𝑇𝑟𝑎𝑐𝑒𝑠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𝑇𝑟𝑎𝑐𝑒𝑠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𝑇𝑟𝑎𝑐𝑒𝑠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𝑇𝑟𝑎𝑐𝑒𝑠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0E9F14-9D18-4987-9730-AFA5039E7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C6150-7DA0-4993-AE8C-EC395914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F781A-4A69-4A5A-B6F8-01EE4606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42AEF8-EC49-4F41-99A2-2A2C4137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equivalence and LT properties</a:t>
            </a:r>
          </a:p>
        </p:txBody>
      </p:sp>
    </p:spTree>
    <p:extLst>
      <p:ext uri="{BB962C8B-B14F-4D97-AF65-F5344CB8AC3E}">
        <p14:creationId xmlns:p14="http://schemas.microsoft.com/office/powerpoint/2010/main" val="135109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8AFEF7-AA27-4202-87B7-0B87365E9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Invariants: LT properties given by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over state labels that must hold in all </a:t>
                </a:r>
                <a:r>
                  <a:rPr lang="en-US" i="1" dirty="0"/>
                  <a:t>reachable </a:t>
                </a:r>
                <a:r>
                  <a:rPr lang="en-US" dirty="0"/>
                  <a:t>states of the given LTS</a:t>
                </a:r>
              </a:p>
              <a:p>
                <a:r>
                  <a:rPr lang="en-US" dirty="0"/>
                  <a:t>Definition: LT property is an invariant if there is a propositional logic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</a:t>
                </a:r>
              </a:p>
              <a:p>
                <a:pPr marL="742950" lvl="1" indent="-514350">
                  <a:buFont typeface="+mj-lt"/>
                  <a:buAutoNum type="arabicPeriod"/>
                </a:pPr>
                <a:r>
                  <a:rPr lang="en-US" dirty="0"/>
                  <a:t>i</a:t>
                </a:r>
                <a:r>
                  <a:rPr lang="en-US" b="0" dirty="0"/>
                  <a:t>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paths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  <a:p>
                <a:pPr marL="742950" lvl="1" indent="-514350">
                  <a:buFont typeface="+mj-lt"/>
                  <a:buAutoNum type="arabicPeriod"/>
                </a:pPr>
                <a:r>
                  <a:rPr lang="en-US" b="0" dirty="0"/>
                  <a:t>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that belong to a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  <a:p>
                <a:pPr marL="742950" lvl="1" indent="-514350">
                  <a:buFont typeface="+mj-lt"/>
                  <a:buAutoNum type="arabicPeriod"/>
                </a:pPr>
                <a:r>
                  <a:rPr lang="en-US" dirty="0"/>
                  <a:t>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</m:oMath>
                </a14:m>
                <a:endParaRPr lang="en-US" dirty="0"/>
              </a:p>
              <a:p>
                <a:pPr marL="7429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8AFEF7-AA27-4202-87B7-0B87365E9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33EFB-722F-4039-B109-3D60222A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75F18-E4BF-4FF5-92F2-8C8289D2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DA5292-B004-4B52-A888-C4FB4834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Invariants</a:t>
            </a:r>
          </a:p>
        </p:txBody>
      </p:sp>
    </p:spTree>
    <p:extLst>
      <p:ext uri="{BB962C8B-B14F-4D97-AF65-F5344CB8AC3E}">
        <p14:creationId xmlns:p14="http://schemas.microsoft.com/office/powerpoint/2010/main" val="214035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1C462-7BEE-44BD-8312-C2C0956CBC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89050"/>
                <a:ext cx="11699087" cy="4394990"/>
              </a:xfrm>
            </p:spPr>
            <p:txBody>
              <a:bodyPr/>
              <a:lstStyle/>
              <a:p>
                <a:r>
                  <a:rPr lang="en-US" dirty="0"/>
                  <a:t>Given: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Syntax defines well-formed formulas in the logic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BNF form of specifying syntax</a:t>
                </a:r>
              </a:p>
              <a:p>
                <a:r>
                  <a:rPr lang="en-US" dirty="0"/>
                  <a:t>Each expression separated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</m:oMath>
                </a14:m>
                <a:r>
                  <a:rPr lang="en-US" dirty="0"/>
                  <a:t> denotes a way a formula could be constructed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means that you can use the binary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with two valid (</a:t>
                </a:r>
                <a:r>
                  <a:rPr lang="en-US" i="1" dirty="0"/>
                  <a:t>and possibly different!</a:t>
                </a:r>
                <a:r>
                  <a:rPr lang="en-US" dirty="0"/>
                  <a:t>) valid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a formal way to specify grammars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1C462-7BEE-44BD-8312-C2C0956CBC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89050"/>
                <a:ext cx="11699087" cy="4394990"/>
              </a:xfrm>
              <a:blipFill>
                <a:blip r:embed="rId2"/>
                <a:stretch>
                  <a:fillRect l="-521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EFAC2-DFE1-4100-A141-AC430B1C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434E9-D92D-44F9-B3B3-40AB0F6B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82E31C-AF10-406C-83B9-6798F24C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 aside to propositional logic: syntax</a:t>
            </a:r>
          </a:p>
        </p:txBody>
      </p:sp>
    </p:spTree>
    <p:extLst>
      <p:ext uri="{BB962C8B-B14F-4D97-AF65-F5344CB8AC3E}">
        <p14:creationId xmlns:p14="http://schemas.microsoft.com/office/powerpoint/2010/main" val="2296960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E3EE83-495A-49B5-81D3-9CAC18068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are defined using a valuation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that maps each proposition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(1) 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(0) </a:t>
                </a:r>
              </a:p>
              <a:p>
                <a:r>
                  <a:rPr lang="en-US" dirty="0"/>
                  <a:t>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as short-hand for true and false respectively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E3EE83-495A-49B5-81D3-9CAC18068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CD020-0DB6-4FAB-A853-3C03BA79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77E98-68EB-4E8C-9E61-0A3F2BD8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D30A6-9E8E-4A3D-927E-02612A28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A2740F2-FEA7-43F8-99CA-603316D145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208027"/>
                  </p:ext>
                </p:extLst>
              </p:nvPr>
            </p:nvGraphicFramePr>
            <p:xfrm>
              <a:off x="113898" y="2336795"/>
              <a:ext cx="5902325" cy="26108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0752">
                      <a:extLst>
                        <a:ext uri="{9D8B030D-6E8A-4147-A177-3AD203B41FA5}">
                          <a16:colId xmlns:a16="http://schemas.microsoft.com/office/drawing/2014/main" val="1875940998"/>
                        </a:ext>
                      </a:extLst>
                    </a:gridCol>
                    <a:gridCol w="3491573">
                      <a:extLst>
                        <a:ext uri="{9D8B030D-6E8A-4147-A177-3AD203B41FA5}">
                          <a16:colId xmlns:a16="http://schemas.microsoft.com/office/drawing/2014/main" val="36038238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d>
                                  <m:d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9186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3453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9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1463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278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=1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and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707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A2740F2-FEA7-43F8-99CA-603316D145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208027"/>
                  </p:ext>
                </p:extLst>
              </p:nvPr>
            </p:nvGraphicFramePr>
            <p:xfrm>
              <a:off x="113898" y="2336795"/>
              <a:ext cx="5902325" cy="26108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0752">
                      <a:extLst>
                        <a:ext uri="{9D8B030D-6E8A-4147-A177-3AD203B41FA5}">
                          <a16:colId xmlns:a16="http://schemas.microsoft.com/office/drawing/2014/main" val="1875940998"/>
                        </a:ext>
                      </a:extLst>
                    </a:gridCol>
                    <a:gridCol w="3491573">
                      <a:extLst>
                        <a:ext uri="{9D8B030D-6E8A-4147-A177-3AD203B41FA5}">
                          <a16:colId xmlns:a16="http://schemas.microsoft.com/office/drawing/2014/main" val="36038238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" t="-1639" r="-145960" b="-9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284" t="-1639" r="-873" b="-9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9186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" t="-101639" r="-145960" b="-8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3453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" t="-201639" r="-145960" b="-7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9047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" t="-224390" r="-145960" b="-43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284" t="-224390" r="-873" b="-435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63159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" t="-324390" r="-145960" b="-33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284" t="-324390" r="-873" b="-335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278038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" t="-424390" r="-145960" b="-23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284" t="-424390" r="-873" b="-235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707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3447D11-1E75-42EA-80B7-89DBCC88E7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481147"/>
                  </p:ext>
                </p:extLst>
              </p:nvPr>
            </p:nvGraphicFramePr>
            <p:xfrm>
              <a:off x="6069006" y="2349490"/>
              <a:ext cx="5902325" cy="236855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0752">
                      <a:extLst>
                        <a:ext uri="{9D8B030D-6E8A-4147-A177-3AD203B41FA5}">
                          <a16:colId xmlns:a16="http://schemas.microsoft.com/office/drawing/2014/main" val="1875940998"/>
                        </a:ext>
                      </a:extLst>
                    </a:gridCol>
                    <a:gridCol w="3491573">
                      <a:extLst>
                        <a:ext uri="{9D8B030D-6E8A-4147-A177-3AD203B41FA5}">
                          <a16:colId xmlns:a16="http://schemas.microsoft.com/office/drawing/2014/main" val="36038238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d>
                                  <m:d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9186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and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3453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9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=1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and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1463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278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3447D11-1E75-42EA-80B7-89DBCC88E7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481147"/>
                  </p:ext>
                </p:extLst>
              </p:nvPr>
            </p:nvGraphicFramePr>
            <p:xfrm>
              <a:off x="6069006" y="2349490"/>
              <a:ext cx="5902325" cy="236855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0752">
                      <a:extLst>
                        <a:ext uri="{9D8B030D-6E8A-4147-A177-3AD203B41FA5}">
                          <a16:colId xmlns:a16="http://schemas.microsoft.com/office/drawing/2014/main" val="1875940998"/>
                        </a:ext>
                      </a:extLst>
                    </a:gridCol>
                    <a:gridCol w="3491573">
                      <a:extLst>
                        <a:ext uri="{9D8B030D-6E8A-4147-A177-3AD203B41FA5}">
                          <a16:colId xmlns:a16="http://schemas.microsoft.com/office/drawing/2014/main" val="36038238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" t="-139344" r="-145707" b="-8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284" t="-139344" r="-698" b="-855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918634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" t="-178049" r="-145707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284" t="-178049" r="-698" b="-5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3453052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" t="-278049" r="-145707" b="-4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284" t="-278049" r="-698" b="-4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2629047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" t="-378049" r="-145707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284" t="-378049" r="-698" b="-3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63159"/>
                      </a:ext>
                    </a:extLst>
                  </a:tr>
                  <a:tr h="499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" t="-478049" r="-145707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284" t="-478049" r="-698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278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FA1953-38F1-4746-8036-2DABC769DAF2}"/>
                  </a:ext>
                </a:extLst>
              </p:cNvPr>
              <p:cNvSpPr txBox="1"/>
              <p:nvPr/>
            </p:nvSpPr>
            <p:spPr>
              <a:xfrm>
                <a:off x="326232" y="5388448"/>
                <a:ext cx="922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Propositional logic can be defined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all other operators are for convenience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FA1953-38F1-4746-8036-2DABC769D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5388448"/>
                <a:ext cx="9228232" cy="369332"/>
              </a:xfrm>
              <a:prstGeom prst="rect">
                <a:avLst/>
              </a:prstGeom>
              <a:blipFill>
                <a:blip r:embed="rId5"/>
                <a:stretch>
                  <a:fillRect l="-595" t="-11475" r="-6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25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614CBD-4246-46F9-8668-9E527897C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512" y="1281045"/>
                <a:ext cx="7008819" cy="37985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it is never the case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invariant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614CBD-4246-46F9-8668-9E527897C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512" y="1281045"/>
                <a:ext cx="7008819" cy="3798528"/>
              </a:xfr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FF115-436F-4035-932F-3EA096E0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13F88-C9C4-406D-922A-13497103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625BF4-0813-40B9-BDA6-28E2E9C8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73907"/>
            <a:ext cx="7097720" cy="840494"/>
          </a:xfrm>
        </p:spPr>
        <p:txBody>
          <a:bodyPr/>
          <a:lstStyle/>
          <a:p>
            <a:r>
              <a:rPr lang="en-US" dirty="0"/>
              <a:t>Invariant for traffic lights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F6D4E7-4782-429D-80BC-F51FC5A2878C}"/>
              </a:ext>
            </a:extLst>
          </p:cNvPr>
          <p:cNvGrpSpPr/>
          <p:nvPr/>
        </p:nvGrpSpPr>
        <p:grpSpPr>
          <a:xfrm>
            <a:off x="8356647" y="1281045"/>
            <a:ext cx="2331015" cy="3506866"/>
            <a:chOff x="9645697" y="1293745"/>
            <a:chExt cx="2331015" cy="350686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E6DA01-359B-4FEA-8328-B8DFE0AA02B7}"/>
                </a:ext>
              </a:extLst>
            </p:cNvPr>
            <p:cNvGrpSpPr/>
            <p:nvPr/>
          </p:nvGrpSpPr>
          <p:grpSpPr>
            <a:xfrm>
              <a:off x="9968419" y="1528880"/>
              <a:ext cx="1808637" cy="2955379"/>
              <a:chOff x="9968419" y="1528880"/>
              <a:chExt cx="1808637" cy="2955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D885F7FB-0D45-44D2-82A2-2305BA1BF84B}"/>
                      </a:ext>
                    </a:extLst>
                  </p:cNvPr>
                  <p:cNvSpPr/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D885F7FB-0D45-44D2-82A2-2305BA1BF8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6" y="2029824"/>
                    <a:ext cx="680729" cy="671441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2632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712DFD52-48EB-4C7F-88B1-A9CF3D5A399D}"/>
                      </a:ext>
                    </a:extLst>
                  </p:cNvPr>
                  <p:cNvSpPr/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712DFD52-48EB-4C7F-88B1-A9CF3D5A39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945" y="3812818"/>
                    <a:ext cx="680729" cy="67144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nector: Curved 78">
                <a:extLst>
                  <a:ext uri="{FF2B5EF4-FFF2-40B4-BE49-F238E27FC236}">
                    <a16:creationId xmlns:a16="http://schemas.microsoft.com/office/drawing/2014/main" id="{09B69F05-834D-42E6-9939-7CD474638ECF}"/>
                  </a:ext>
                </a:extLst>
              </p:cNvPr>
              <p:cNvCxnSpPr>
                <a:cxnSpLocks/>
                <a:stCxn id="10" idx="1"/>
                <a:endCxn id="9" idx="3"/>
              </p:cNvCxnSpPr>
              <p:nvPr/>
            </p:nvCxnSpPr>
            <p:spPr>
              <a:xfrm flipV="1">
                <a:off x="10473635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Connector: Curved 78">
                <a:extLst>
                  <a:ext uri="{FF2B5EF4-FFF2-40B4-BE49-F238E27FC236}">
                    <a16:creationId xmlns:a16="http://schemas.microsoft.com/office/drawing/2014/main" id="{45682628-10B1-4372-83AF-24763C2B3178}"/>
                  </a:ext>
                </a:extLst>
              </p:cNvPr>
              <p:cNvCxnSpPr>
                <a:cxnSpLocks/>
                <a:stCxn id="9" idx="5"/>
                <a:endCxn id="10" idx="7"/>
              </p:cNvCxnSpPr>
              <p:nvPr/>
            </p:nvCxnSpPr>
            <p:spPr>
              <a:xfrm flipH="1">
                <a:off x="10954984" y="2602935"/>
                <a:ext cx="1" cy="1308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0213B88-762D-4421-8A39-39622300291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0213B88-762D-4421-8A39-3962230029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1533" y="3047178"/>
                    <a:ext cx="38241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7B1B3F5-D656-4AA5-8C7F-4ED5F34A2CDE}"/>
                      </a:ext>
                    </a:extLst>
                  </p:cNvPr>
                  <p:cNvSpPr txBox="1"/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7B1B3F5-D656-4AA5-8C7F-4ED5F34A2C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5222" y="3019358"/>
                    <a:ext cx="460041" cy="4249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2F164D2-6333-4BA4-9BE4-DD868F085A76}"/>
                      </a:ext>
                    </a:extLst>
                  </p:cNvPr>
                  <p:cNvSpPr txBox="1"/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2F164D2-6333-4BA4-9BE4-DD868F085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68419" y="1528880"/>
                    <a:ext cx="18086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5522CF-77D0-41FE-9144-3B5D13FE1C3C}"/>
                </a:ext>
              </a:extLst>
            </p:cNvPr>
            <p:cNvSpPr/>
            <p:nvPr/>
          </p:nvSpPr>
          <p:spPr>
            <a:xfrm>
              <a:off x="9645697" y="1293745"/>
              <a:ext cx="2331015" cy="350686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28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LTS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finite or infinite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 : finite or infinite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transition relation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: set of atomic propositions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: labeling function mapping each state to a subset of atomic propositions</a:t>
                </a:r>
              </a:p>
              <a:p>
                <a:endParaRPr lang="en-US" dirty="0"/>
              </a:p>
              <a:p>
                <a:r>
                  <a:rPr lang="en-US" dirty="0"/>
                  <a:t>LTS is called finite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are finite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formal definition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38180C-5440-4149-8190-3EE2DC9129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988141"/>
                <a:ext cx="5468480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0,4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𝑙𝑒𝑓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Deadlock freedom invariant: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38180C-5440-4149-8190-3EE2DC9129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988141"/>
                <a:ext cx="5468480" cy="4695899"/>
              </a:xfrm>
              <a:blipFill>
                <a:blip r:embed="rId2"/>
                <a:stretch>
                  <a:fillRect l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BFB31-CF8B-4084-943A-92DAD6E3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8D23-89F4-4819-B915-2CB19A66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2470DB-F3AB-418B-947D-83DBF7CB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for Dining Philosophers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3276C0-7AD3-49CF-8C20-2548FAE1DD54}"/>
              </a:ext>
            </a:extLst>
          </p:cNvPr>
          <p:cNvGrpSpPr/>
          <p:nvPr/>
        </p:nvGrpSpPr>
        <p:grpSpPr>
          <a:xfrm>
            <a:off x="5797758" y="350044"/>
            <a:ext cx="6170440" cy="5511577"/>
            <a:chOff x="552658" y="737394"/>
            <a:chExt cx="6170440" cy="5511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4A3C8B98-04C6-4CCE-B5E7-BAE3E07E52D1}"/>
                    </a:ext>
                  </a:extLst>
                </p:cNvPr>
                <p:cNvSpPr/>
                <p:nvPr/>
              </p:nvSpPr>
              <p:spPr>
                <a:xfrm>
                  <a:off x="1833994" y="1379373"/>
                  <a:ext cx="766602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𝑡h𝑖𝑛𝑘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4A3C8B98-04C6-4CCE-B5E7-BAE3E07E52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994" y="1379373"/>
                  <a:ext cx="766602" cy="5835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44EBA36-097B-4BA4-8196-05A560B4A127}"/>
                    </a:ext>
                  </a:extLst>
                </p:cNvPr>
                <p:cNvSpPr/>
                <p:nvPr/>
              </p:nvSpPr>
              <p:spPr>
                <a:xfrm>
                  <a:off x="557863" y="2247469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𝑤𝑎𝑖𝑡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𝑙𝑒𝑓𝑡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44EBA36-097B-4BA4-8196-05A560B4A1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3" y="2247469"/>
                  <a:ext cx="1276131" cy="58353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214A77C-5AF5-42D9-97EB-B58402E3864E}"/>
                    </a:ext>
                  </a:extLst>
                </p:cNvPr>
                <p:cNvSpPr/>
                <p:nvPr/>
              </p:nvSpPr>
              <p:spPr>
                <a:xfrm>
                  <a:off x="2600596" y="2247469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𝑤𝑎𝑖𝑡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214A77C-5AF5-42D9-97EB-B58402E386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596" y="2247469"/>
                  <a:ext cx="1276131" cy="58353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3F17B53-EED9-46D8-9E4B-044F60AF5918}"/>
                    </a:ext>
                  </a:extLst>
                </p:cNvPr>
                <p:cNvSpPr/>
                <p:nvPr/>
              </p:nvSpPr>
              <p:spPr>
                <a:xfrm>
                  <a:off x="1828789" y="3361624"/>
                  <a:ext cx="766602" cy="58353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𝑒𝑎𝑡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3F17B53-EED9-46D8-9E4B-044F60AF59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789" y="3361624"/>
                  <a:ext cx="766602" cy="58353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0EDD939-F275-41E7-BE9E-7A2B319A0082}"/>
                    </a:ext>
                  </a:extLst>
                </p:cNvPr>
                <p:cNvSpPr/>
                <p:nvPr/>
              </p:nvSpPr>
              <p:spPr>
                <a:xfrm>
                  <a:off x="552658" y="4408683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𝑟𝑒𝑡𝑢𝑟𝑛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𝑙𝑒𝑓𝑡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0EDD939-F275-41E7-BE9E-7A2B319A00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58" y="4408683"/>
                  <a:ext cx="1276131" cy="58353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F0CF389-5C35-4E24-A0F7-35189D84DD11}"/>
                    </a:ext>
                  </a:extLst>
                </p:cNvPr>
                <p:cNvSpPr/>
                <p:nvPr/>
              </p:nvSpPr>
              <p:spPr>
                <a:xfrm>
                  <a:off x="2489947" y="4475779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𝑟𝑒𝑡𝑢𝑟𝑛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F0CF389-5C35-4E24-A0F7-35189D84DD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947" y="4475779"/>
                  <a:ext cx="1276131" cy="58353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950EB9C-D2BD-49E6-8612-A3ACF38241CF}"/>
                </a:ext>
              </a:extLst>
            </p:cNvPr>
            <p:cNvCxnSpPr>
              <a:stCxn id="31" idx="3"/>
              <a:endCxn id="32" idx="0"/>
            </p:cNvCxnSpPr>
            <p:nvPr/>
          </p:nvCxnSpPr>
          <p:spPr>
            <a:xfrm flipH="1">
              <a:off x="1195929" y="1877449"/>
              <a:ext cx="750331" cy="37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5C2B8E0-7225-4877-B903-E87D194FE563}"/>
                </a:ext>
              </a:extLst>
            </p:cNvPr>
            <p:cNvCxnSpPr>
              <a:cxnSpLocks/>
              <a:stCxn id="31" idx="5"/>
              <a:endCxn id="33" idx="0"/>
            </p:cNvCxnSpPr>
            <p:nvPr/>
          </p:nvCxnSpPr>
          <p:spPr>
            <a:xfrm>
              <a:off x="2488330" y="1877449"/>
              <a:ext cx="750332" cy="37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03E7FBF-76DD-4A3E-8E49-495D688ED09C}"/>
                </a:ext>
              </a:extLst>
            </p:cNvPr>
            <p:cNvCxnSpPr>
              <a:cxnSpLocks/>
              <a:stCxn id="32" idx="4"/>
              <a:endCxn id="34" idx="1"/>
            </p:cNvCxnSpPr>
            <p:nvPr/>
          </p:nvCxnSpPr>
          <p:spPr>
            <a:xfrm>
              <a:off x="1195929" y="2831001"/>
              <a:ext cx="745126" cy="61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7D8C94F-C644-47F2-96C6-656575D7CBD5}"/>
                </a:ext>
              </a:extLst>
            </p:cNvPr>
            <p:cNvCxnSpPr>
              <a:cxnSpLocks/>
              <a:stCxn id="33" idx="4"/>
              <a:endCxn id="34" idx="7"/>
            </p:cNvCxnSpPr>
            <p:nvPr/>
          </p:nvCxnSpPr>
          <p:spPr>
            <a:xfrm flipH="1">
              <a:off x="2483125" y="2831001"/>
              <a:ext cx="755537" cy="61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80B86A-CD1C-4021-A909-78219162C02D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2483125" y="3859700"/>
              <a:ext cx="644888" cy="61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FA863AD-E0C7-4A6B-B797-64CADB4B11DF}"/>
                </a:ext>
              </a:extLst>
            </p:cNvPr>
            <p:cNvCxnSpPr>
              <a:cxnSpLocks/>
              <a:stCxn id="34" idx="3"/>
              <a:endCxn id="35" idx="0"/>
            </p:cNvCxnSpPr>
            <p:nvPr/>
          </p:nvCxnSpPr>
          <p:spPr>
            <a:xfrm flipH="1">
              <a:off x="1190724" y="3859700"/>
              <a:ext cx="750331" cy="5489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4F3F9221-006C-4F38-B809-579A8FF50AA8}"/>
                </a:ext>
              </a:extLst>
            </p:cNvPr>
            <p:cNvCxnSpPr>
              <a:stCxn id="35" idx="2"/>
              <a:endCxn id="31" idx="2"/>
            </p:cNvCxnSpPr>
            <p:nvPr/>
          </p:nvCxnSpPr>
          <p:spPr>
            <a:xfrm rot="10800000" flipH="1">
              <a:off x="552658" y="1671139"/>
              <a:ext cx="1281336" cy="3029310"/>
            </a:xfrm>
            <a:prstGeom prst="curvedConnector3">
              <a:avLst>
                <a:gd name="adj1" fmla="val -2923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A13CE480-505D-4770-A6F2-096E01D391DA}"/>
                </a:ext>
              </a:extLst>
            </p:cNvPr>
            <p:cNvCxnSpPr>
              <a:cxnSpLocks/>
              <a:stCxn id="36" idx="6"/>
              <a:endCxn id="31" idx="6"/>
            </p:cNvCxnSpPr>
            <p:nvPr/>
          </p:nvCxnSpPr>
          <p:spPr>
            <a:xfrm flipH="1" flipV="1">
              <a:off x="2600596" y="1671139"/>
              <a:ext cx="1165482" cy="3096406"/>
            </a:xfrm>
            <a:prstGeom prst="curvedConnector3">
              <a:avLst>
                <a:gd name="adj1" fmla="val -4794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4F112EA-2F29-438C-9506-ABF62268536C}"/>
                </a:ext>
              </a:extLst>
            </p:cNvPr>
            <p:cNvGrpSpPr/>
            <p:nvPr/>
          </p:nvGrpSpPr>
          <p:grpSpPr>
            <a:xfrm>
              <a:off x="4362416" y="4366618"/>
              <a:ext cx="2179497" cy="1882353"/>
              <a:chOff x="4503993" y="2469782"/>
              <a:chExt cx="2179497" cy="18823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CBAFD40-ED84-418B-882A-DD5A596EC65B}"/>
                      </a:ext>
                    </a:extLst>
                  </p:cNvPr>
                  <p:cNvSpPr/>
                  <p:nvPr/>
                </p:nvSpPr>
                <p:spPr>
                  <a:xfrm>
                    <a:off x="5073492" y="2469782"/>
                    <a:ext cx="1069945" cy="583532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𝑎𝑣𝑎𝑖𝑙𝑎𝑏𝑙𝑒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CBAFD40-ED84-418B-882A-DD5A596EC6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3492" y="2469782"/>
                    <a:ext cx="1069945" cy="58353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B27AE19D-E184-474B-A649-185E04F907EA}"/>
                      </a:ext>
                    </a:extLst>
                  </p:cNvPr>
                  <p:cNvSpPr/>
                  <p:nvPr/>
                </p:nvSpPr>
                <p:spPr>
                  <a:xfrm>
                    <a:off x="4503993" y="3768603"/>
                    <a:ext cx="1069945" cy="583532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𝑝h𝑖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B27AE19D-E184-474B-A649-185E04F907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3993" y="3768603"/>
                    <a:ext cx="1069945" cy="58353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DF20587F-BE91-471D-92F8-CD5306721356}"/>
                      </a:ext>
                    </a:extLst>
                  </p:cNvPr>
                  <p:cNvSpPr/>
                  <p:nvPr/>
                </p:nvSpPr>
                <p:spPr>
                  <a:xfrm>
                    <a:off x="5613545" y="3765460"/>
                    <a:ext cx="1069945" cy="583532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𝑝h𝑖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DF20587F-BE91-471D-92F8-CD53067213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3545" y="3765460"/>
                    <a:ext cx="1069945" cy="583532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02F3010-CAC1-4391-98B7-399C2C29E391}"/>
                  </a:ext>
                </a:extLst>
              </p:cNvPr>
              <p:cNvCxnSpPr>
                <a:cxnSpLocks/>
                <a:stCxn id="58" idx="3"/>
                <a:endCxn id="59" idx="0"/>
              </p:cNvCxnSpPr>
              <p:nvPr/>
            </p:nvCxnSpPr>
            <p:spPr>
              <a:xfrm flipH="1">
                <a:off x="5038966" y="2967858"/>
                <a:ext cx="191216" cy="8007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C5B6D544-B753-4ABB-9A24-4FA2D60C3A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3235" y="3003207"/>
                <a:ext cx="162991" cy="777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987B30B-8ABA-4A4D-8B87-A22E9DD53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0071" y="3003207"/>
                <a:ext cx="143060" cy="7622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E608B9D5-0A1D-4CA9-A7C5-457BB7DD6779}"/>
                  </a:ext>
                </a:extLst>
              </p:cNvPr>
              <p:cNvCxnSpPr>
                <a:cxnSpLocks/>
                <a:stCxn id="60" idx="0"/>
                <a:endCxn id="58" idx="5"/>
              </p:cNvCxnSpPr>
              <p:nvPr/>
            </p:nvCxnSpPr>
            <p:spPr>
              <a:xfrm flipH="1" flipV="1">
                <a:off x="5986747" y="2967858"/>
                <a:ext cx="161771" cy="7976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B221C13-940B-4803-A070-A6EC3CC727F0}"/>
                    </a:ext>
                  </a:extLst>
                </p:cNvPr>
                <p:cNvSpPr txBox="1"/>
                <p:nvPr/>
              </p:nvSpPr>
              <p:spPr>
                <a:xfrm>
                  <a:off x="1486766" y="1974080"/>
                  <a:ext cx="58862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B221C13-940B-4803-A070-A6EC3CC72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766" y="1974080"/>
                  <a:ext cx="588623" cy="28520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A8A29AF-F575-4B8A-85FE-82269BC7212F}"/>
                    </a:ext>
                  </a:extLst>
                </p:cNvPr>
                <p:cNvSpPr txBox="1"/>
                <p:nvPr/>
              </p:nvSpPr>
              <p:spPr>
                <a:xfrm>
                  <a:off x="2248085" y="1988718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A8A29AF-F575-4B8A-85FE-82269BC72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085" y="1988718"/>
                  <a:ext cx="714298" cy="285206"/>
                </a:xfrm>
                <a:prstGeom prst="rect">
                  <a:avLst/>
                </a:prstGeom>
                <a:blipFill>
                  <a:blip r:embed="rId13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8FBECD0-4271-4AE5-800C-8E2F4962E13B}"/>
                    </a:ext>
                  </a:extLst>
                </p:cNvPr>
                <p:cNvSpPr txBox="1"/>
                <p:nvPr/>
              </p:nvSpPr>
              <p:spPr>
                <a:xfrm>
                  <a:off x="934333" y="3062346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8FBECD0-4271-4AE5-800C-8E2F4962E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33" y="3062346"/>
                  <a:ext cx="714298" cy="28520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2786B5E-2189-4DDA-964D-A9055412C69D}"/>
                    </a:ext>
                  </a:extLst>
                </p:cNvPr>
                <p:cNvSpPr txBox="1"/>
                <p:nvPr/>
              </p:nvSpPr>
              <p:spPr>
                <a:xfrm>
                  <a:off x="2752401" y="3062346"/>
                  <a:ext cx="566822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2786B5E-2189-4DDA-964D-A9055412C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401" y="3062346"/>
                  <a:ext cx="566822" cy="28520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40F1F4D-88F9-43BF-8CE5-6EE084AB31B1}"/>
                    </a:ext>
                  </a:extLst>
                </p:cNvPr>
                <p:cNvSpPr txBox="1"/>
                <p:nvPr/>
              </p:nvSpPr>
              <p:spPr>
                <a:xfrm>
                  <a:off x="1009941" y="3831074"/>
                  <a:ext cx="693460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40F1F4D-88F9-43BF-8CE5-6EE084AB3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41" y="3831074"/>
                  <a:ext cx="693460" cy="28520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BE74A44-7DD8-48DF-8DA1-2EF5B7493D7D}"/>
                    </a:ext>
                  </a:extLst>
                </p:cNvPr>
                <p:cNvSpPr txBox="1"/>
                <p:nvPr/>
              </p:nvSpPr>
              <p:spPr>
                <a:xfrm>
                  <a:off x="2726560" y="3853912"/>
                  <a:ext cx="54598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BE74A44-7DD8-48DF-8DA1-2EF5B7493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560" y="3853912"/>
                  <a:ext cx="545983" cy="28520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3CC9347-23C9-4671-ADA0-24B415E81AC1}"/>
                    </a:ext>
                  </a:extLst>
                </p:cNvPr>
                <p:cNvSpPr txBox="1"/>
                <p:nvPr/>
              </p:nvSpPr>
              <p:spPr>
                <a:xfrm>
                  <a:off x="4464026" y="5051911"/>
                  <a:ext cx="566822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3CC9347-23C9-4671-ADA0-24B415E81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026" y="5051911"/>
                  <a:ext cx="566822" cy="28520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02D12AD-9A50-47B9-9BD3-BD1CE6853FF3}"/>
                    </a:ext>
                  </a:extLst>
                </p:cNvPr>
                <p:cNvSpPr txBox="1"/>
                <p:nvPr/>
              </p:nvSpPr>
              <p:spPr>
                <a:xfrm>
                  <a:off x="5088886" y="5098017"/>
                  <a:ext cx="54598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02D12AD-9A50-47B9-9BD3-BD1CE6853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886" y="5098017"/>
                  <a:ext cx="545983" cy="28520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A604360-29C7-4722-9AF6-7B90F6514305}"/>
                    </a:ext>
                  </a:extLst>
                </p:cNvPr>
                <p:cNvSpPr txBox="1"/>
                <p:nvPr/>
              </p:nvSpPr>
              <p:spPr>
                <a:xfrm>
                  <a:off x="5234649" y="5321829"/>
                  <a:ext cx="693460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A604360-29C7-4722-9AF6-7B90F6514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4649" y="5321829"/>
                  <a:ext cx="693460" cy="28520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E529AE6-7B22-4932-8297-68DFEC76C4A5}"/>
                    </a:ext>
                  </a:extLst>
                </p:cNvPr>
                <p:cNvSpPr txBox="1"/>
                <p:nvPr/>
              </p:nvSpPr>
              <p:spPr>
                <a:xfrm>
                  <a:off x="5886789" y="5083942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E529AE6-7B22-4932-8297-68DFEC76C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789" y="5083942"/>
                  <a:ext cx="714298" cy="28520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D1D3FFE-04A7-4B4E-8DB8-458BBCD0A00F}"/>
                    </a:ext>
                  </a:extLst>
                </p:cNvPr>
                <p:cNvSpPr txBox="1"/>
                <p:nvPr/>
              </p:nvSpPr>
              <p:spPr>
                <a:xfrm>
                  <a:off x="3014687" y="737394"/>
                  <a:ext cx="3400924" cy="361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𝑔𝑒𝑡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 Philosopher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gets chopstick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𝑗</m:t>
                      </m:r>
                    </m:oMath>
                  </a14:m>
                  <a:endParaRPr lang="en-US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D1D3FFE-04A7-4B4E-8DB8-458BBCD0A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687" y="737394"/>
                  <a:ext cx="3400924" cy="361830"/>
                </a:xfrm>
                <a:prstGeom prst="rect">
                  <a:avLst/>
                </a:prstGeom>
                <a:blipFill>
                  <a:blip r:embed="rId21"/>
                  <a:stretch>
                    <a:fillRect t="-6667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DE95F73-F8F4-4092-B87C-6FFCADF8A263}"/>
                    </a:ext>
                  </a:extLst>
                </p:cNvPr>
                <p:cNvSpPr txBox="1"/>
                <p:nvPr/>
              </p:nvSpPr>
              <p:spPr>
                <a:xfrm>
                  <a:off x="3014687" y="1099941"/>
                  <a:ext cx="3708411" cy="361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 Philosopher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returns chopstick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𝑗</m:t>
                      </m:r>
                    </m:oMath>
                  </a14:m>
                  <a:endParaRPr lang="en-US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DE95F73-F8F4-4092-B87C-6FFCADF8A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687" y="1099941"/>
                  <a:ext cx="3708411" cy="361830"/>
                </a:xfrm>
                <a:prstGeom prst="rect">
                  <a:avLst/>
                </a:prstGeom>
                <a:blipFill>
                  <a:blip r:embed="rId22"/>
                  <a:stretch>
                    <a:fillRect t="-6780"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2809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45E864-F7D4-4B29-BC55-6265107FF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5100" y="988141"/>
                <a:ext cx="10430668" cy="46958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visited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∅;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stack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≔∅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𝐨𝐫𝐞𝐚𝐜𝐡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stack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𝐞𝐧𝐝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𝐟𝐨𝐫𝐞𝐚𝐜𝐡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while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stack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1" dirty="0"/>
                  <a:t>do</a:t>
                </a:r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stack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visited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visited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1" dirty="0"/>
                  <a:t>return </a:t>
                </a:r>
                <a:r>
                  <a:rPr lang="en-US" i="1" dirty="0"/>
                  <a:t>false;</a:t>
                </a:r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𝐟𝐨𝐫𝐞𝐚𝐜𝐡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do</a:t>
                </a:r>
              </a:p>
              <a:p>
                <a:pPr marL="0" indent="0">
                  <a:buNone/>
                </a:pPr>
                <a:r>
                  <a:rPr lang="en-US" b="1" dirty="0"/>
                  <a:t>	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stack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end foreach</a:t>
                </a:r>
              </a:p>
              <a:p>
                <a:pPr marL="0" indent="0">
                  <a:buNone/>
                </a:pPr>
                <a:r>
                  <a:rPr lang="en-US" b="1" dirty="0"/>
                  <a:t>end while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b="1" dirty="0"/>
                  <a:t>;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45E864-F7D4-4B29-BC55-6265107FF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100" y="988141"/>
                <a:ext cx="10430668" cy="4695899"/>
              </a:xfrm>
              <a:blipFill>
                <a:blip r:embed="rId2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E1B33-C80F-4480-B6D5-751E7120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A3179-33E4-49F3-B890-071ED14A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0D630B-BFAB-476D-BF49-BB9C0DE9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invariant checking using forward search (DFS)</a:t>
            </a:r>
          </a:p>
        </p:txBody>
      </p:sp>
    </p:spTree>
    <p:extLst>
      <p:ext uri="{BB962C8B-B14F-4D97-AF65-F5344CB8AC3E}">
        <p14:creationId xmlns:p14="http://schemas.microsoft.com/office/powerpoint/2010/main" val="77918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19F74E-889A-484B-8BFA-9557CCBF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tell us anything about the counterexample</a:t>
            </a:r>
          </a:p>
          <a:p>
            <a:r>
              <a:rPr lang="en-US" dirty="0"/>
              <a:t>Would be useful to get a sequence of states leading to a bad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B0FF8-84D5-4D72-A0AC-54E81BA7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3CB39-87DE-49D9-B06D-C47E65F8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C73B19-2E68-4D33-87E9-DDEE027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invariant checking with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73132A6D-D552-468E-83CE-A16E4BE5D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149" y="1771650"/>
                <a:ext cx="5619751" cy="44584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visited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stack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≔∅;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prev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≔∅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b="1" dirty="0" smtClean="0">
                        <a:latin typeface="Cambria Math" panose="02040503050406030204" pitchFamily="18" charset="0"/>
                      </a:rPr>
                      <m:t>𝐨𝐫𝐞𝐚𝐜𝐡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stack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prev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 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𝐞𝐧𝐝</m:t>
                    </m:r>
                    <m:r>
                      <a:rPr lang="en-US" b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dirty="0" smtClean="0">
                        <a:latin typeface="Cambria Math" panose="02040503050406030204" pitchFamily="18" charset="0"/>
                      </a:rPr>
                      <m:t>𝐟𝐨𝐫𝐞𝐚𝐜𝐡</m:t>
                    </m:r>
                  </m:oMath>
                </a14:m>
                <a:endParaRPr lang="en-US" b="1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b="1" dirty="0"/>
                  <a:t>while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stack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  <a:r>
                  <a:rPr lang="en-US" dirty="0"/>
                  <a:t> 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stack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visited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visited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;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return </a:t>
                </a:r>
                <a:r>
                  <a:rPr lang="en-US" i="1" dirty="0"/>
                  <a:t>false + s;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𝐟𝐨𝐫𝐞𝐚𝐜𝐡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do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b="1" dirty="0"/>
                  <a:t>	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stack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prev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end if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b="1" dirty="0"/>
                  <a:t>end while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b="1" dirty="0"/>
                  <a:t>;</a:t>
                </a: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73132A6D-D552-468E-83CE-A16E4BE5D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9" y="1771650"/>
                <a:ext cx="5619751" cy="4458490"/>
              </a:xfrm>
              <a:prstGeom prst="rect">
                <a:avLst/>
              </a:prstGeom>
              <a:blipFill>
                <a:blip r:embed="rId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37BFA-3720-42F9-9BE7-44786B459B4C}"/>
                  </a:ext>
                </a:extLst>
              </p:cNvPr>
              <p:cNvSpPr txBox="1"/>
              <p:nvPr/>
            </p:nvSpPr>
            <p:spPr>
              <a:xfrm>
                <a:off x="6096000" y="3631563"/>
                <a:ext cx="4852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Counterexample = follow the ‘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prev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links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37BFA-3720-42F9-9BE7-44786B45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31563"/>
                <a:ext cx="4852226" cy="369332"/>
              </a:xfrm>
              <a:prstGeom prst="rect">
                <a:avLst/>
              </a:prstGeom>
              <a:blipFill>
                <a:blip r:embed="rId3"/>
                <a:stretch>
                  <a:fillRect l="-1005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6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3B9BDB-C3ED-4DB0-A80F-535083268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: number of reachable states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𝑃𝑜𝑠𝑡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: number of transitions in reachable fragment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dirty="0"/>
                  <a:t> : length of the propositional logic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3B9BDB-C3ED-4DB0-A80F-535083268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71E9B-4666-4EB6-A6DB-69587136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951B-8B35-4CD4-BCA1-87430F28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DAB73E-7FD4-42A4-B072-84C0F5FA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Invariant checking</a:t>
            </a:r>
          </a:p>
        </p:txBody>
      </p:sp>
    </p:spTree>
    <p:extLst>
      <p:ext uri="{BB962C8B-B14F-4D97-AF65-F5344CB8AC3E}">
        <p14:creationId xmlns:p14="http://schemas.microsoft.com/office/powerpoint/2010/main" val="176769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DDFC86-9BC6-4F48-A772-27E7C7B24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Invariants: only state-based properties</a:t>
                </a:r>
              </a:p>
              <a:p>
                <a:endParaRPr lang="en-US" dirty="0"/>
              </a:p>
              <a:p>
                <a:r>
                  <a:rPr lang="en-US" dirty="0"/>
                  <a:t>Safety properties: impose requirements on finite path fragments (not just states)</a:t>
                </a:r>
              </a:p>
              <a:p>
                <a:endParaRPr lang="en-US" dirty="0"/>
              </a:p>
              <a:p>
                <a:r>
                  <a:rPr lang="en-US" dirty="0"/>
                  <a:t>E.g.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𝑒𝑛𝑡𝑒𝑟𝑒𝑑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𝑐𝑜𝑟𝑟𝑒𝑐𝑡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𝑤𝑖𝑡h𝑑𝑟𝑎𝑤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𝑚𝑜𝑛𝑒𝑦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Safety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an LT property </a:t>
                </a:r>
                <a:r>
                  <a:rPr lang="en-US" dirty="0" err="1"/>
                  <a:t>s.t.</a:t>
                </a:r>
                <a:r>
                  <a:rPr lang="en-US" dirty="0"/>
                  <a:t> any infinite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does not have a </a:t>
                </a:r>
                <a:r>
                  <a:rPr lang="en-US" i="1" dirty="0"/>
                  <a:t>bad prefix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DDFC86-9BC6-4F48-A772-27E7C7B24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41AE2-DF23-462F-98B3-880F115C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1440-6547-4717-8723-AB8C133D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819EDB-E546-4C83-8481-D591327F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3309690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A624B4-5E07-44EB-B227-42759B843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is called a safety property if for all words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: there exists a finite prefix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finite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prefix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𝑠𝑎𝑓𝑒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Any such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is called a </a:t>
                </a:r>
                <a:r>
                  <a:rPr lang="en-US" i="1" dirty="0"/>
                  <a:t>bad prefix </a:t>
                </a:r>
              </a:p>
              <a:p>
                <a:r>
                  <a:rPr lang="en-US" dirty="0"/>
                  <a:t>Minimal bad-prefix : bad prefix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for which no proper prefix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bad prefix</a:t>
                </a:r>
              </a:p>
              <a:p>
                <a:r>
                  <a:rPr lang="en-US" dirty="0"/>
                  <a:t>Set of all bad prefixes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</a:p>
              <a:p>
                <a:r>
                  <a:rPr lang="en-US" dirty="0"/>
                  <a:t>Set of all minimal bad prefixes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𝑀𝑖𝑛𝐵𝑎𝑑𝑃𝑟𝑒𝑓𝑖𝑥𝑒𝑠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A624B4-5E07-44EB-B227-42759B843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78808-205B-4C83-BF9E-21B8483F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8137-DE49-4235-99C0-D89F4880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274F17-2B08-4508-A117-395D66BC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properties, Bad prefixes</a:t>
            </a:r>
          </a:p>
        </p:txBody>
      </p:sp>
    </p:spTree>
    <p:extLst>
      <p:ext uri="{BB962C8B-B14F-4D97-AF65-F5344CB8AC3E}">
        <p14:creationId xmlns:p14="http://schemas.microsoft.com/office/powerpoint/2010/main" val="2254305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B03A5B-FC2B-4C30-9EB7-C234F0BA5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400735"/>
                <a:ext cx="11699087" cy="1163171"/>
              </a:xfrm>
            </p:spPr>
            <p:txBody>
              <a:bodyPr/>
              <a:lstStyle/>
              <a:p>
                <a:r>
                  <a:rPr lang="en-US" dirty="0"/>
                  <a:t>All finite words of the form: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B03A5B-FC2B-4C30-9EB7-C234F0BA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400735"/>
                <a:ext cx="11699087" cy="1163171"/>
              </a:xfrm>
              <a:blipFill>
                <a:blip r:embed="rId2"/>
                <a:stretch>
                  <a:fillRect l="-521" t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6548B-4DC9-4847-8D76-636C79CC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8DAE-70F9-400D-A214-31CA8952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4CE0B7-123C-4795-9896-96A68D3F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Invariants are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1339424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8DA8B6-5B6F-4DEA-83FB-3D8E60A588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if LTS has no terminal states,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nor/>
                      </m:rPr>
                      <a:rPr lang="en-US" dirty="0"/>
                      <m:t>⊭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nor/>
                      </m:rPr>
                      <a:rPr lang="en-US" dirty="0"/>
                      <m:t>⊭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then there must exist a finite prefix of a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is bad. Contradiction.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	Then,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b="0" dirty="0"/>
                  <a:t> can be extended to an 	infinite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b="0" dirty="0"/>
                  <a:t>.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b="0" dirty="0"/>
                  <a:t>: contradiction</a:t>
                </a:r>
              </a:p>
              <a:p>
                <a:pPr lvl="1"/>
                <a:endParaRPr lang="en-US" b="0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8DA8B6-5B6F-4DEA-83FB-3D8E60A588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C7213-D64C-4FF0-B118-CE135E7E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EEDCC-6541-4351-B1BB-A6C92337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7F377-0807-41AE-B179-9D49D7DA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relation for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5119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82A2F1-7038-4A63-A45E-9096D8C1A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7219"/>
                <a:ext cx="11699087" cy="43268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For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finite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prefix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For a set of traces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Closure of an LT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set of infinite traces whose finite prefixes are also prefixes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𝑐𝑙𝑜𝑠𝑢𝑟𝑒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Infinite traces in closure do not have a prefix that is not a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infinitely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0,1,00,01,…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,0,1,01,10,11,010,011,..</m:t>
                        </m:r>
                      </m:e>
                    </m:d>
                  </m:oMath>
                </a14:m>
                <a:r>
                  <a:rPr lang="en-US" b="0" dirty="0"/>
                  <a:t>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0.(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82A2F1-7038-4A63-A45E-9096D8C1A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7219"/>
                <a:ext cx="11699087" cy="4326821"/>
              </a:xfrm>
              <a:blipFill>
                <a:blip r:embed="rId2"/>
                <a:stretch>
                  <a:fillRect l="-41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9275C-1E9C-48CE-8847-233069E9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000F0-5DAA-47FF-A3EB-0E8107F6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18DEC-F136-4556-8180-1A7ADECC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and Closure</a:t>
            </a:r>
          </a:p>
        </p:txBody>
      </p:sp>
    </p:spTree>
    <p:extLst>
      <p:ext uri="{BB962C8B-B14F-4D97-AF65-F5344CB8AC3E}">
        <p14:creationId xmlns:p14="http://schemas.microsoft.com/office/powerpoint/2010/main" val="3824068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685B8F-4FD7-4564-86B7-F930EEF61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71388"/>
                <a:ext cx="11699087" cy="451265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𝑐𝑙𝑜𝑠𝑢𝑟𝑒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, obviously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converse true?</a:t>
                </a:r>
              </a:p>
              <a:p>
                <a:pPr lvl="1"/>
                <a:r>
                  <a:rPr lang="en-US" dirty="0"/>
                  <a:t>Not in general</a:t>
                </a:r>
              </a:p>
              <a:p>
                <a:pPr lvl="1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𝑐𝑙𝑜𝑠𝑢𝑟𝑒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prefixes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are a subset of prefixes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has infinitely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s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𝑐𝑙𝑜𝑠𝑢𝑟𝑒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 is a safety property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𝑐𝑙𝑜𝑠𝑢𝑟𝑒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Proof: (also relies on logical arguments regarding bad finite prefixes)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685B8F-4FD7-4564-86B7-F930EEF61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71388"/>
                <a:ext cx="11699087" cy="4512652"/>
              </a:xfrm>
              <a:blipFill>
                <a:blip r:embed="rId2"/>
                <a:stretch>
                  <a:fillRect l="-938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1AAAB-C25B-4A67-8807-340A4287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57F26-ECD7-44F3-B9F1-A422754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276069-D9F8-4994-85C3-5C1ABA3F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properties</a:t>
            </a:r>
          </a:p>
        </p:txBody>
      </p:sp>
    </p:spTree>
    <p:extLst>
      <p:ext uri="{BB962C8B-B14F-4D97-AF65-F5344CB8AC3E}">
        <p14:creationId xmlns:p14="http://schemas.microsoft.com/office/powerpoint/2010/main" val="6739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70C0E-81A5-421D-BBFF-520A3FF06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LTS that has a state from which no progress is possible</a:t>
                </a:r>
              </a:p>
              <a:p>
                <a:r>
                  <a:rPr lang="en-US" dirty="0"/>
                  <a:t>For LTS corresponding to a sequential program (no concurrency), it is easy to check if the disjunction (OR) over all out-going guards from a given state is </a:t>
                </a:r>
                <a:r>
                  <a:rPr lang="en-US" i="1" dirty="0"/>
                  <a:t>true</a:t>
                </a:r>
                <a:r>
                  <a:rPr lang="en-US" dirty="0"/>
                  <a:t>: this means at least one edge is always enabled</a:t>
                </a:r>
              </a:p>
              <a:p>
                <a:r>
                  <a:rPr lang="en-US" dirty="0"/>
                  <a:t>Concurrent composition can lead to states in which no out-going edge is enabled </a:t>
                </a:r>
              </a:p>
              <a:p>
                <a:r>
                  <a:rPr lang="en-US" dirty="0"/>
                  <a:t>This is known as a deadlock</a:t>
                </a:r>
              </a:p>
              <a:p>
                <a:r>
                  <a:rPr lang="en-US" dirty="0"/>
                  <a:t>4 Necessary and sufficient conditions for deadlock to happen</a:t>
                </a:r>
                <a:r>
                  <a:rPr lang="en-US" baseline="30000" dirty="0"/>
                  <a:t>1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1800" dirty="0"/>
                  <a:t>Mutual exclusion : only one program/process can hold a resource at a time</a:t>
                </a:r>
              </a:p>
              <a:p>
                <a:pPr lvl="1"/>
                <a:r>
                  <a:rPr lang="en-US" sz="1800" dirty="0"/>
                  <a:t>Hold and wait: process holding resource is waiting to acquire resources held by other processes</a:t>
                </a:r>
              </a:p>
              <a:p>
                <a:pPr lvl="1"/>
                <a:r>
                  <a:rPr lang="en-US" sz="1800" dirty="0"/>
                  <a:t>No preemption: when a process holds a resource, it cannot be made to give up the resource by another process</a:t>
                </a:r>
              </a:p>
              <a:p>
                <a:pPr lvl="1"/>
                <a:r>
                  <a:rPr lang="en-US" sz="1800" dirty="0"/>
                  <a:t>Circular wait: there exists some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/>
                  <a:t> waits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waits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70C0E-81A5-421D-BBFF-520A3FF06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50860-C569-4DB8-BADA-E6D43423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E545D-B939-4691-A1FB-F83927A8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7FD80B-9F73-45C7-9979-8F4FD723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34975-BA63-4CF0-8670-C81B526C41F6}"/>
              </a:ext>
            </a:extLst>
          </p:cNvPr>
          <p:cNvSpPr txBox="1"/>
          <p:nvPr/>
        </p:nvSpPr>
        <p:spPr>
          <a:xfrm>
            <a:off x="573741" y="5684040"/>
            <a:ext cx="6995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https://people.cs.umass.edu/~mcorner/courses/691J/papers/TS/coffman_deadlocks/coffman_deadlocks.pdf</a:t>
            </a:r>
          </a:p>
        </p:txBody>
      </p:sp>
    </p:spTree>
    <p:extLst>
      <p:ext uri="{BB962C8B-B14F-4D97-AF65-F5344CB8AC3E}">
        <p14:creationId xmlns:p14="http://schemas.microsoft.com/office/powerpoint/2010/main" val="853823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BF424F-5486-4505-8EE5-D05583FBF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 any safety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Proof: left as exercise</a:t>
                </a:r>
              </a:p>
              <a:p>
                <a:r>
                  <a:rPr lang="en-US" dirty="0"/>
                  <a:t>Relevance: You can gradually refine a transition system while maintaining finite trace inclusion</a:t>
                </a:r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 any safety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BF424F-5486-4505-8EE5-D05583FBF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9205-F4BB-4E80-8BA1-E81EE7E0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EDBE1-FA64-4989-8151-3DAB0F2E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EF6F9-85A5-4C11-A7BD-C6C843B4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Equivalence and Safety </a:t>
            </a:r>
          </a:p>
        </p:txBody>
      </p:sp>
    </p:spTree>
    <p:extLst>
      <p:ext uri="{BB962C8B-B14F-4D97-AF65-F5344CB8AC3E}">
        <p14:creationId xmlns:p14="http://schemas.microsoft.com/office/powerpoint/2010/main" val="732505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90598-59FC-4FD0-84E6-08FDBF66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properties: Nothing bad ever happens</a:t>
            </a:r>
          </a:p>
          <a:p>
            <a:r>
              <a:rPr lang="en-US" dirty="0"/>
              <a:t>Liveness properties: Something good eventually happens</a:t>
            </a:r>
          </a:p>
          <a:p>
            <a:endParaRPr lang="en-US" dirty="0"/>
          </a:p>
          <a:p>
            <a:r>
              <a:rPr lang="en-US" dirty="0"/>
              <a:t>Safety properties: violated in finite time, i.e., by a finite system run</a:t>
            </a:r>
          </a:p>
          <a:p>
            <a:r>
              <a:rPr lang="en-US" dirty="0"/>
              <a:t>Liveness properties: are violated only in infinite time</a:t>
            </a:r>
          </a:p>
          <a:p>
            <a:pPr lvl="1"/>
            <a:r>
              <a:rPr lang="en-US" dirty="0"/>
              <a:t>Good event of a liveness property is a condition on infinite behaviors</a:t>
            </a:r>
          </a:p>
          <a:p>
            <a:pPr lvl="1"/>
            <a:r>
              <a:rPr lang="en-US" dirty="0"/>
              <a:t>Bad event for a safety property happens in a finite amount of time, if at 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EFA2B-357A-4A5B-93EC-DF796F68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AC45A-F013-4E30-B2D2-E00E3AB2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837CA2-2001-4496-B338-18B40AB4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properties</a:t>
            </a:r>
          </a:p>
        </p:txBody>
      </p:sp>
    </p:spTree>
    <p:extLst>
      <p:ext uri="{BB962C8B-B14F-4D97-AF65-F5344CB8AC3E}">
        <p14:creationId xmlns:p14="http://schemas.microsoft.com/office/powerpoint/2010/main" val="3502787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9F014A-9440-4A65-A0BE-C886CFF507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𝑙𝑖𝑣𝑒</m:t>
                        </m:r>
                      </m:sub>
                    </m:sSub>
                  </m:oMath>
                </a14:m>
                <a:r>
                  <a:rPr lang="en-US" dirty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is a liveness property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𝑙𝑖𝑣𝑒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Liveness: any finite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can be extended to an infinite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𝑙𝑖𝑣𝑒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Examples: </a:t>
                </a:r>
              </a:p>
              <a:p>
                <a:pPr lvl="1"/>
                <a:r>
                  <a:rPr lang="en-US" dirty="0"/>
                  <a:t>(eventually): </a:t>
                </a:r>
              </a:p>
              <a:p>
                <a:pPr lvl="2"/>
                <a:r>
                  <a:rPr lang="en-US" dirty="0"/>
                  <a:t>eventually this class will end [assuming immortal teachers, students, and no university restrictions on semester]</a:t>
                </a:r>
              </a:p>
              <a:p>
                <a:pPr lvl="2"/>
                <a:r>
                  <a:rPr lang="en-US" dirty="0"/>
                  <a:t>each process will eventually enter critical section</a:t>
                </a:r>
              </a:p>
              <a:p>
                <a:pPr lvl="1"/>
                <a:r>
                  <a:rPr lang="en-US" dirty="0"/>
                  <a:t>(repeated eventually): </a:t>
                </a:r>
              </a:p>
              <a:p>
                <a:pPr lvl="2"/>
                <a:r>
                  <a:rPr lang="en-US" dirty="0"/>
                  <a:t>each process will enter the critical section infinitely often</a:t>
                </a:r>
              </a:p>
              <a:p>
                <a:pPr lvl="1"/>
                <a:r>
                  <a:rPr lang="en-US" dirty="0"/>
                  <a:t>(starvation freedom)</a:t>
                </a:r>
              </a:p>
              <a:p>
                <a:pPr lvl="2"/>
                <a:r>
                  <a:rPr lang="en-US" dirty="0"/>
                  <a:t>each waiting process critical section will eventually enter its critical section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9F014A-9440-4A65-A0BE-C886CFF50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6DE5D-B15D-4C13-A9B8-22BD41BE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CD03D-68A0-46E5-AD2A-D590EB7C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D2876B-7113-4401-B590-3BCE8641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property: definition</a:t>
            </a:r>
          </a:p>
        </p:txBody>
      </p:sp>
    </p:spTree>
    <p:extLst>
      <p:ext uri="{BB962C8B-B14F-4D97-AF65-F5344CB8AC3E}">
        <p14:creationId xmlns:p14="http://schemas.microsoft.com/office/powerpoint/2010/main" val="2124528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F652DE-AA19-4AB6-A583-042006089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Eventually each process enters critical section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process enters critical section infinitely often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limUpp>
                            <m:limUp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≥0: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waiting process eventually enters critical section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⇒(∃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F652DE-AA19-4AB6-A583-042006089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47D06-43EA-465E-9E75-E6025C02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D27E0-D42C-4BA0-BAAC-B2637F5E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994C33-87B8-4CE6-A4F5-BD289ACE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liveness properties</a:t>
            </a:r>
          </a:p>
        </p:txBody>
      </p:sp>
    </p:spTree>
    <p:extLst>
      <p:ext uri="{BB962C8B-B14F-4D97-AF65-F5344CB8AC3E}">
        <p14:creationId xmlns:p14="http://schemas.microsoft.com/office/powerpoint/2010/main" val="2557008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EB8008-9DE4-4A18-92FE-4D4B331554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Are safety and liveness properties disjoint?</a:t>
                </a:r>
              </a:p>
              <a:p>
                <a:pPr marL="0" indent="0">
                  <a:buNone/>
                </a:pPr>
                <a:r>
                  <a:rPr lang="en-US" dirty="0"/>
                  <a:t>Lemma: the only property that is both a safety and liveness property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Any linear time property is the conjunction of a safety property and a liveness property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Decomposition Theorem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Any linear time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𝑙𝑖𝑣𝑒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Initially there are three 0’s in a sequence followed by a sequence with infinitely many 1’s 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EB8008-9DE4-4A18-92FE-4D4B33155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857" r="-208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1712F-5DD6-402A-A458-28356581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BBFE2-F8C5-4F1E-8BDF-D91EC96B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54C26E-C72E-45E4-B36E-EA843BCB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</a:t>
            </a:r>
          </a:p>
        </p:txBody>
      </p:sp>
    </p:spTree>
    <p:extLst>
      <p:ext uri="{BB962C8B-B14F-4D97-AF65-F5344CB8AC3E}">
        <p14:creationId xmlns:p14="http://schemas.microsoft.com/office/powerpoint/2010/main" val="2255228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865EA-26A0-46DE-A2F7-5D200881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105" y="5688383"/>
            <a:ext cx="10385624" cy="365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Reproduced from the Principles of Model Checking Book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8CD5D-F66E-4B37-A8D0-7D840D70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BE8C-BD4D-4583-8DAB-8DECB988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369705-AE60-4F70-830D-F06A1832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properties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AE245-C872-4073-A609-9B9A1D41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33512"/>
            <a:ext cx="81915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8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F364F0-848B-4029-ACF8-741FD86BB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, and define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length of the longest common prefix,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a 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Safety properties are closed sets</a:t>
                </a:r>
              </a:p>
              <a:p>
                <a:r>
                  <a:rPr lang="en-US" dirty="0"/>
                  <a:t>Liveness properties are dense sets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𝑐𝑙𝑜𝑠𝑢𝑟𝑒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is the topological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smallest closed set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Decomposition theorem follows from: any subset of a topological space can be written as an intersection of its closure and a dense set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F364F0-848B-4029-ACF8-741FD86BB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2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575E6-51E7-4AB2-B915-03A5BEA4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12C5D-94AD-4000-8D07-CBA9B2BB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AFC0F2-3762-4F2D-8106-20DDEA03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characterization of safety/liveness</a:t>
            </a:r>
          </a:p>
        </p:txBody>
      </p:sp>
    </p:spTree>
    <p:extLst>
      <p:ext uri="{BB962C8B-B14F-4D97-AF65-F5344CB8AC3E}">
        <p14:creationId xmlns:p14="http://schemas.microsoft.com/office/powerpoint/2010/main" val="2090308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C60A01-C3C9-42C3-A265-5FFB676AA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 to capture the idea that if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requesting service, then it should eventually receive service</a:t>
                </a:r>
              </a:p>
              <a:p>
                <a:r>
                  <a:rPr lang="en-US" dirty="0"/>
                  <a:t>Different kinds of fairness:</a:t>
                </a:r>
              </a:p>
              <a:p>
                <a:pPr lvl="1"/>
                <a:r>
                  <a:rPr lang="en-US" dirty="0"/>
                  <a:t>Unconditional fairness: every process gets its turn infinitely often</a:t>
                </a:r>
              </a:p>
              <a:p>
                <a:pPr lvl="1"/>
                <a:r>
                  <a:rPr lang="en-US" dirty="0"/>
                  <a:t>Strong fairness: every process that is enabled infinitely often gets its turn infinitely often</a:t>
                </a:r>
              </a:p>
              <a:p>
                <a:pPr lvl="1"/>
                <a:r>
                  <a:rPr lang="en-US" dirty="0"/>
                  <a:t>Weak fairness: every process that is continuously enabled after some time instant gets its turn infinitely often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C60A01-C3C9-42C3-A265-5FFB676AA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2C9E9-4CF4-435B-BB6C-408DFF20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8E1B1-6EA2-45D7-AAF3-625917AD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D5E1C7-9D6E-4998-9AD7-54E4B306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3063372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BA22FA-CD14-40FB-B470-C6787690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69589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infinite execution fragment: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some subset of actions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unconditionally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-fair whenever: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strongly fair 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weakly fair 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BA22FA-CD14-40FB-B470-C6787690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695899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70B7-70F6-4D3E-963A-3DE2E264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BDCC8-36D8-4907-90E7-4BB8DEAC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3DE04-F50A-44EC-A194-22E798DD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839D8D-9250-49CB-9ECC-DFFAD6E2DE15}"/>
                  </a:ext>
                </a:extLst>
              </p:cNvPr>
              <p:cNvSpPr txBox="1"/>
              <p:nvPr/>
            </p:nvSpPr>
            <p:spPr>
              <a:xfrm>
                <a:off x="8958729" y="5440478"/>
                <a:ext cx="2482708" cy="858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Upp>
                      <m:limUp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=¬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limUpp>
                      <m:limUp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eventually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forall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839D8D-9250-49CB-9ECC-DFFAD6E2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729" y="5440478"/>
                <a:ext cx="2482708" cy="858761"/>
              </a:xfrm>
              <a:prstGeom prst="rect">
                <a:avLst/>
              </a:prstGeom>
              <a:blipFill>
                <a:blip r:embed="rId3"/>
                <a:stretch>
                  <a:fillRect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09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62D67-4498-456C-8C35-B3B0CEC6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08847"/>
            <a:ext cx="11699087" cy="4375193"/>
          </a:xfrm>
        </p:spPr>
        <p:txBody>
          <a:bodyPr/>
          <a:lstStyle/>
          <a:p>
            <a:r>
              <a:rPr lang="en-US" dirty="0"/>
              <a:t>Whenever we want to reason about liveness properties over multiple concurrent processes, there is an easy way for the property to fail: never choose for execution the process with the liveness specification</a:t>
            </a:r>
          </a:p>
          <a:p>
            <a:pPr lvl="1"/>
            <a:r>
              <a:rPr lang="en-US" dirty="0"/>
              <a:t>If you never get a chance to do anything, there is no way that eventually good happens</a:t>
            </a:r>
          </a:p>
          <a:p>
            <a:r>
              <a:rPr lang="en-US" dirty="0"/>
              <a:t>Whenever we talk about an infinite trace (over multiple process actions) violating a liveness property, we must talk about whether it is a fair violation</a:t>
            </a:r>
          </a:p>
          <a:p>
            <a:r>
              <a:rPr lang="en-US" dirty="0"/>
              <a:t>In practice: process schedulers/multi-agent coordinators should guarantee fairness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FCBB4-CA62-4020-A07B-3B0FF95C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3C7A1-7DC3-47D4-8763-EF45F60A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4F39B4-A802-4C68-9A44-D25361B7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fairness?</a:t>
            </a:r>
          </a:p>
        </p:txBody>
      </p:sp>
    </p:spTree>
    <p:extLst>
      <p:ext uri="{BB962C8B-B14F-4D97-AF65-F5344CB8AC3E}">
        <p14:creationId xmlns:p14="http://schemas.microsoft.com/office/powerpoint/2010/main" val="16741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5AE84-72C9-4B1C-AAB3-D35A3945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B4828-18D9-445D-B287-57E88E3D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1F43E2-7F0A-4CD8-B305-8DEFCCD1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deadlock example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4429D-73E5-484A-9230-56B82DECE21D}"/>
              </a:ext>
            </a:extLst>
          </p:cNvPr>
          <p:cNvCxnSpPr/>
          <p:nvPr/>
        </p:nvCxnSpPr>
        <p:spPr>
          <a:xfrm>
            <a:off x="2593788" y="1237129"/>
            <a:ext cx="0" cy="120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568B51-DB6E-4AAD-BC18-62808C6AE911}"/>
              </a:ext>
            </a:extLst>
          </p:cNvPr>
          <p:cNvCxnSpPr/>
          <p:nvPr/>
        </p:nvCxnSpPr>
        <p:spPr>
          <a:xfrm>
            <a:off x="3218329" y="1237129"/>
            <a:ext cx="0" cy="120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2AEA9D-6690-4440-8FCF-9B3433FDBB12}"/>
              </a:ext>
            </a:extLst>
          </p:cNvPr>
          <p:cNvGrpSpPr/>
          <p:nvPr/>
        </p:nvGrpSpPr>
        <p:grpSpPr>
          <a:xfrm>
            <a:off x="2593788" y="3068909"/>
            <a:ext cx="624541" cy="1207247"/>
            <a:chOff x="2593788" y="2961341"/>
            <a:chExt cx="624541" cy="12072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136E2A-2531-4A30-8CC0-AA37B63721AE}"/>
                </a:ext>
              </a:extLst>
            </p:cNvPr>
            <p:cNvCxnSpPr/>
            <p:nvPr/>
          </p:nvCxnSpPr>
          <p:spPr>
            <a:xfrm>
              <a:off x="2593788" y="29613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CD17DE-62C1-4B5B-BDFB-34F76E45A74A}"/>
                </a:ext>
              </a:extLst>
            </p:cNvPr>
            <p:cNvCxnSpPr/>
            <p:nvPr/>
          </p:nvCxnSpPr>
          <p:spPr>
            <a:xfrm>
              <a:off x="3218329" y="29613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40419E-69F6-40C8-917D-BB4A449BD451}"/>
              </a:ext>
            </a:extLst>
          </p:cNvPr>
          <p:cNvGrpSpPr/>
          <p:nvPr/>
        </p:nvGrpSpPr>
        <p:grpSpPr>
          <a:xfrm rot="16200000">
            <a:off x="3503706" y="2151530"/>
            <a:ext cx="624541" cy="1207247"/>
            <a:chOff x="2746188" y="3113741"/>
            <a:chExt cx="624541" cy="120724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E5574F-7296-47DD-877E-78AC3D8FE8DB}"/>
                </a:ext>
              </a:extLst>
            </p:cNvPr>
            <p:cNvCxnSpPr/>
            <p:nvPr/>
          </p:nvCxnSpPr>
          <p:spPr>
            <a:xfrm>
              <a:off x="2746188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4205FC-1C02-4A31-AB59-B5271CBF969F}"/>
                </a:ext>
              </a:extLst>
            </p:cNvPr>
            <p:cNvCxnSpPr/>
            <p:nvPr/>
          </p:nvCxnSpPr>
          <p:spPr>
            <a:xfrm>
              <a:off x="3370729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502AC0-C54E-447D-887F-1BE7B7200528}"/>
              </a:ext>
            </a:extLst>
          </p:cNvPr>
          <p:cNvGrpSpPr/>
          <p:nvPr/>
        </p:nvGrpSpPr>
        <p:grpSpPr>
          <a:xfrm rot="16200000">
            <a:off x="1674907" y="2151529"/>
            <a:ext cx="624541" cy="1207247"/>
            <a:chOff x="2746188" y="3113741"/>
            <a:chExt cx="624541" cy="120724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373DC2-4A5E-4BF0-9DBC-7EA9595A1DBF}"/>
                </a:ext>
              </a:extLst>
            </p:cNvPr>
            <p:cNvCxnSpPr/>
            <p:nvPr/>
          </p:nvCxnSpPr>
          <p:spPr>
            <a:xfrm>
              <a:off x="2746188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68E7CF-95F2-4D6A-B713-768E39C2BE38}"/>
                </a:ext>
              </a:extLst>
            </p:cNvPr>
            <p:cNvCxnSpPr/>
            <p:nvPr/>
          </p:nvCxnSpPr>
          <p:spPr>
            <a:xfrm>
              <a:off x="3370729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F2B3D-B4DA-4679-B3B9-68128CC1ADAF}"/>
              </a:ext>
            </a:extLst>
          </p:cNvPr>
          <p:cNvGrpSpPr/>
          <p:nvPr/>
        </p:nvGrpSpPr>
        <p:grpSpPr>
          <a:xfrm rot="10800000">
            <a:off x="2619930" y="3126194"/>
            <a:ext cx="251012" cy="525930"/>
            <a:chOff x="4577977" y="1374588"/>
            <a:chExt cx="251012" cy="5259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92810E-CFCA-4351-A703-CDFE8E44081F}"/>
                </a:ext>
              </a:extLst>
            </p:cNvPr>
            <p:cNvSpPr/>
            <p:nvPr/>
          </p:nvSpPr>
          <p:spPr>
            <a:xfrm>
              <a:off x="4631765" y="1452282"/>
              <a:ext cx="155388" cy="1673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558153-7F28-4EB8-9E71-37137E154E9A}"/>
                </a:ext>
              </a:extLst>
            </p:cNvPr>
            <p:cNvSpPr/>
            <p:nvPr/>
          </p:nvSpPr>
          <p:spPr>
            <a:xfrm>
              <a:off x="4628777" y="1673410"/>
              <a:ext cx="155388" cy="167342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60DEEC-B085-4320-B9EE-E6E8391C26D4}"/>
                </a:ext>
              </a:extLst>
            </p:cNvPr>
            <p:cNvSpPr/>
            <p:nvPr/>
          </p:nvSpPr>
          <p:spPr>
            <a:xfrm>
              <a:off x="4577977" y="1374588"/>
              <a:ext cx="251012" cy="5259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29CBEC-B168-42D4-9F27-90F7191E2A50}"/>
              </a:ext>
            </a:extLst>
          </p:cNvPr>
          <p:cNvGrpSpPr/>
          <p:nvPr/>
        </p:nvGrpSpPr>
        <p:grpSpPr>
          <a:xfrm rot="16200000">
            <a:off x="2177979" y="2332317"/>
            <a:ext cx="251012" cy="525930"/>
            <a:chOff x="4577976" y="1374588"/>
            <a:chExt cx="251012" cy="52593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145BD8-FFCD-42F7-B8F4-19E0C5EE83A4}"/>
                </a:ext>
              </a:extLst>
            </p:cNvPr>
            <p:cNvSpPr/>
            <p:nvPr/>
          </p:nvSpPr>
          <p:spPr>
            <a:xfrm>
              <a:off x="4631765" y="1452282"/>
              <a:ext cx="155388" cy="1673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18D2E4-8FA3-4726-8782-6274E4701D49}"/>
                </a:ext>
              </a:extLst>
            </p:cNvPr>
            <p:cNvSpPr/>
            <p:nvPr/>
          </p:nvSpPr>
          <p:spPr>
            <a:xfrm>
              <a:off x="4628777" y="1673410"/>
              <a:ext cx="155388" cy="167342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D17E2C-C9EE-4C1B-9CA3-633024C4CC6E}"/>
                </a:ext>
              </a:extLst>
            </p:cNvPr>
            <p:cNvSpPr/>
            <p:nvPr/>
          </p:nvSpPr>
          <p:spPr>
            <a:xfrm>
              <a:off x="4577976" y="1374588"/>
              <a:ext cx="251012" cy="5259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565AC3-1CA4-47FB-B4D6-5A33089705C3}"/>
              </a:ext>
            </a:extLst>
          </p:cNvPr>
          <p:cNvCxnSpPr/>
          <p:nvPr/>
        </p:nvCxnSpPr>
        <p:spPr>
          <a:xfrm rot="16200000">
            <a:off x="1987179" y="2158997"/>
            <a:ext cx="0" cy="12072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EC8020-A968-489D-9335-167F4DD0CA12}"/>
              </a:ext>
            </a:extLst>
          </p:cNvPr>
          <p:cNvCxnSpPr/>
          <p:nvPr/>
        </p:nvCxnSpPr>
        <p:spPr>
          <a:xfrm rot="16200000">
            <a:off x="3815977" y="2158996"/>
            <a:ext cx="0" cy="12072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9AC914-E91C-4661-92C9-2469B60D50AB}"/>
              </a:ext>
            </a:extLst>
          </p:cNvPr>
          <p:cNvCxnSpPr>
            <a:cxnSpLocks/>
          </p:cNvCxnSpPr>
          <p:nvPr/>
        </p:nvCxnSpPr>
        <p:spPr>
          <a:xfrm flipV="1">
            <a:off x="2906566" y="1271902"/>
            <a:ext cx="3" cy="1129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27A2F7-CD37-41B8-9D55-001820D9C845}"/>
              </a:ext>
            </a:extLst>
          </p:cNvPr>
          <p:cNvCxnSpPr>
            <a:cxnSpLocks/>
          </p:cNvCxnSpPr>
          <p:nvPr/>
        </p:nvCxnSpPr>
        <p:spPr>
          <a:xfrm flipV="1">
            <a:off x="2903066" y="3147021"/>
            <a:ext cx="3" cy="1129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491EBB-2C3E-4545-940F-4E0EB3793035}"/>
              </a:ext>
            </a:extLst>
          </p:cNvPr>
          <p:cNvCxnSpPr/>
          <p:nvPr/>
        </p:nvCxnSpPr>
        <p:spPr>
          <a:xfrm flipH="1">
            <a:off x="3212353" y="2592162"/>
            <a:ext cx="748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263798-2480-4081-BC2D-BD72B06E8E6E}"/>
              </a:ext>
            </a:extLst>
          </p:cNvPr>
          <p:cNvCxnSpPr>
            <a:cxnSpLocks/>
          </p:cNvCxnSpPr>
          <p:nvPr/>
        </p:nvCxnSpPr>
        <p:spPr>
          <a:xfrm>
            <a:off x="2739459" y="1705841"/>
            <a:ext cx="0" cy="68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5A3CB1-B59C-49BA-ABE5-5801BA1E1112}"/>
              </a:ext>
            </a:extLst>
          </p:cNvPr>
          <p:cNvGrpSpPr/>
          <p:nvPr/>
        </p:nvGrpSpPr>
        <p:grpSpPr>
          <a:xfrm>
            <a:off x="7269481" y="706433"/>
            <a:ext cx="2129246" cy="1763342"/>
            <a:chOff x="7269481" y="706433"/>
            <a:chExt cx="2129246" cy="1763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15C2930-DDA5-4F71-8007-074A22981DCC}"/>
                    </a:ext>
                  </a:extLst>
                </p:cNvPr>
                <p:cNvSpPr/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15C2930-DDA5-4F71-8007-074A22981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4A2F0F3-5CF2-48B4-8D9F-2BA83C123CD7}"/>
                    </a:ext>
                  </a:extLst>
                </p:cNvPr>
                <p:cNvSpPr/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4A2F0F3-5CF2-48B4-8D9F-2BA83C123C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E2E60DDA-2788-4B8C-B85B-6B82C5F86841}"/>
                </a:ext>
              </a:extLst>
            </p:cNvPr>
            <p:cNvCxnSpPr>
              <a:stCxn id="37" idx="7"/>
              <a:endCxn id="38" idx="1"/>
            </p:cNvCxnSpPr>
            <p:nvPr/>
          </p:nvCxnSpPr>
          <p:spPr>
            <a:xfrm rot="5400000" flipH="1" flipV="1">
              <a:off x="8334104" y="78845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522E437A-DE1D-4FD8-92CD-7B72492D931B}"/>
                </a:ext>
              </a:extLst>
            </p:cNvPr>
            <p:cNvCxnSpPr>
              <a:cxnSpLocks/>
              <a:stCxn id="38" idx="3"/>
              <a:endCxn id="37" idx="5"/>
            </p:cNvCxnSpPr>
            <p:nvPr/>
          </p:nvCxnSpPr>
          <p:spPr>
            <a:xfrm rot="5400000">
              <a:off x="8334104" y="120107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9AFE787-E8B3-4D05-AEA9-53E8A0142F67}"/>
                    </a:ext>
                  </a:extLst>
                </p:cNvPr>
                <p:cNvSpPr txBox="1"/>
                <p:nvPr/>
              </p:nvSpPr>
              <p:spPr>
                <a:xfrm>
                  <a:off x="8149248" y="706433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9AFE787-E8B3-4D05-AEA9-53E8A0142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706433"/>
                  <a:ext cx="3824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3024960-689A-4C08-9670-6261C7BDFFC7}"/>
                    </a:ext>
                  </a:extLst>
                </p:cNvPr>
                <p:cNvSpPr txBox="1"/>
                <p:nvPr/>
              </p:nvSpPr>
              <p:spPr>
                <a:xfrm>
                  <a:off x="8149248" y="2100443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3024960-689A-4C08-9670-6261C7BDF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2100443"/>
                  <a:ext cx="38401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3117FDC-E7BB-4F3D-AEE3-E424211CF494}"/>
              </a:ext>
            </a:extLst>
          </p:cNvPr>
          <p:cNvGrpSpPr/>
          <p:nvPr/>
        </p:nvGrpSpPr>
        <p:grpSpPr>
          <a:xfrm>
            <a:off x="7269481" y="3064526"/>
            <a:ext cx="2129246" cy="1763342"/>
            <a:chOff x="7269481" y="706433"/>
            <a:chExt cx="2129246" cy="1763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90B9A08-28AB-4A82-A732-C84EDC84AACE}"/>
                    </a:ext>
                  </a:extLst>
                </p:cNvPr>
                <p:cNvSpPr/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90B9A08-28AB-4A82-A732-C84EDC84A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DE9F329-AC38-48CA-8591-9350BE76940E}"/>
                    </a:ext>
                  </a:extLst>
                </p:cNvPr>
                <p:cNvSpPr/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DE9F329-AC38-48CA-8591-9350BE7694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Connector: Curved 72">
              <a:extLst>
                <a:ext uri="{FF2B5EF4-FFF2-40B4-BE49-F238E27FC236}">
                  <a16:creationId xmlns:a16="http://schemas.microsoft.com/office/drawing/2014/main" id="{65706074-C84F-4F24-9F3E-439D7850B0C0}"/>
                </a:ext>
              </a:extLst>
            </p:cNvPr>
            <p:cNvCxnSpPr>
              <a:stCxn id="71" idx="7"/>
              <a:endCxn id="72" idx="1"/>
            </p:cNvCxnSpPr>
            <p:nvPr/>
          </p:nvCxnSpPr>
          <p:spPr>
            <a:xfrm rot="5400000" flipH="1" flipV="1">
              <a:off x="8334104" y="78845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or: Curved 73">
              <a:extLst>
                <a:ext uri="{FF2B5EF4-FFF2-40B4-BE49-F238E27FC236}">
                  <a16:creationId xmlns:a16="http://schemas.microsoft.com/office/drawing/2014/main" id="{3F15D27C-AA26-4C1C-A2FA-D5E80E2B6111}"/>
                </a:ext>
              </a:extLst>
            </p:cNvPr>
            <p:cNvCxnSpPr>
              <a:cxnSpLocks/>
              <a:stCxn id="72" idx="3"/>
              <a:endCxn id="71" idx="5"/>
            </p:cNvCxnSpPr>
            <p:nvPr/>
          </p:nvCxnSpPr>
          <p:spPr>
            <a:xfrm rot="5400000">
              <a:off x="8334104" y="120107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DC32BDD-9FC9-4844-93A6-3229FB7D5B2F}"/>
                    </a:ext>
                  </a:extLst>
                </p:cNvPr>
                <p:cNvSpPr txBox="1"/>
                <p:nvPr/>
              </p:nvSpPr>
              <p:spPr>
                <a:xfrm>
                  <a:off x="8149248" y="706433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DC32BDD-9FC9-4844-93A6-3229FB7D5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706433"/>
                  <a:ext cx="38401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5B4D4BD-F889-4886-92DE-E37C27664FD8}"/>
                    </a:ext>
                  </a:extLst>
                </p:cNvPr>
                <p:cNvSpPr txBox="1"/>
                <p:nvPr/>
              </p:nvSpPr>
              <p:spPr>
                <a:xfrm>
                  <a:off x="8149248" y="2100443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5B4D4BD-F889-4886-92DE-E37C27664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2100443"/>
                  <a:ext cx="38241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A7065C-DD84-4B9B-9397-BA8E74680CB6}"/>
                  </a:ext>
                </a:extLst>
              </p:cNvPr>
              <p:cNvSpPr txBox="1"/>
              <p:nvPr/>
            </p:nvSpPr>
            <p:spPr>
              <a:xfrm>
                <a:off x="6224451" y="1456509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A7065C-DD84-4B9B-9397-BA8E7468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51" y="1456509"/>
                <a:ext cx="7176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7D726B0-582C-4A4D-A315-B8FF9E2958FA}"/>
                  </a:ext>
                </a:extLst>
              </p:cNvPr>
              <p:cNvSpPr txBox="1"/>
              <p:nvPr/>
            </p:nvSpPr>
            <p:spPr>
              <a:xfrm>
                <a:off x="6286124" y="3788209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7D726B0-582C-4A4D-A315-B8FF9E29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124" y="3788209"/>
                <a:ext cx="7176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47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5AE84-72C9-4B1C-AAB3-D35A3945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B4828-18D9-445D-B287-57E88E3D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1F43E2-7F0A-4CD8-B305-8DEFCCD1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deadlock example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4429D-73E5-484A-9230-56B82DECE21D}"/>
              </a:ext>
            </a:extLst>
          </p:cNvPr>
          <p:cNvCxnSpPr/>
          <p:nvPr/>
        </p:nvCxnSpPr>
        <p:spPr>
          <a:xfrm>
            <a:off x="2593788" y="1237129"/>
            <a:ext cx="0" cy="120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568B51-DB6E-4AAD-BC18-62808C6AE911}"/>
              </a:ext>
            </a:extLst>
          </p:cNvPr>
          <p:cNvCxnSpPr/>
          <p:nvPr/>
        </p:nvCxnSpPr>
        <p:spPr>
          <a:xfrm>
            <a:off x="3218329" y="1237129"/>
            <a:ext cx="0" cy="120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2AEA9D-6690-4440-8FCF-9B3433FDBB12}"/>
              </a:ext>
            </a:extLst>
          </p:cNvPr>
          <p:cNvGrpSpPr/>
          <p:nvPr/>
        </p:nvGrpSpPr>
        <p:grpSpPr>
          <a:xfrm>
            <a:off x="2593788" y="3068909"/>
            <a:ext cx="624541" cy="1207247"/>
            <a:chOff x="2593788" y="2961341"/>
            <a:chExt cx="624541" cy="12072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136E2A-2531-4A30-8CC0-AA37B63721AE}"/>
                </a:ext>
              </a:extLst>
            </p:cNvPr>
            <p:cNvCxnSpPr/>
            <p:nvPr/>
          </p:nvCxnSpPr>
          <p:spPr>
            <a:xfrm>
              <a:off x="2593788" y="29613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CD17DE-62C1-4B5B-BDFB-34F76E45A74A}"/>
                </a:ext>
              </a:extLst>
            </p:cNvPr>
            <p:cNvCxnSpPr/>
            <p:nvPr/>
          </p:nvCxnSpPr>
          <p:spPr>
            <a:xfrm>
              <a:off x="3218329" y="29613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40419E-69F6-40C8-917D-BB4A449BD451}"/>
              </a:ext>
            </a:extLst>
          </p:cNvPr>
          <p:cNvGrpSpPr/>
          <p:nvPr/>
        </p:nvGrpSpPr>
        <p:grpSpPr>
          <a:xfrm rot="16200000">
            <a:off x="3503706" y="2151530"/>
            <a:ext cx="624541" cy="1207247"/>
            <a:chOff x="2746188" y="3113741"/>
            <a:chExt cx="624541" cy="120724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E5574F-7296-47DD-877E-78AC3D8FE8DB}"/>
                </a:ext>
              </a:extLst>
            </p:cNvPr>
            <p:cNvCxnSpPr/>
            <p:nvPr/>
          </p:nvCxnSpPr>
          <p:spPr>
            <a:xfrm>
              <a:off x="2746188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4205FC-1C02-4A31-AB59-B5271CBF969F}"/>
                </a:ext>
              </a:extLst>
            </p:cNvPr>
            <p:cNvCxnSpPr/>
            <p:nvPr/>
          </p:nvCxnSpPr>
          <p:spPr>
            <a:xfrm>
              <a:off x="3370729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502AC0-C54E-447D-887F-1BE7B7200528}"/>
              </a:ext>
            </a:extLst>
          </p:cNvPr>
          <p:cNvGrpSpPr/>
          <p:nvPr/>
        </p:nvGrpSpPr>
        <p:grpSpPr>
          <a:xfrm rot="16200000">
            <a:off x="1674907" y="2151529"/>
            <a:ext cx="624541" cy="1207247"/>
            <a:chOff x="2746188" y="3113741"/>
            <a:chExt cx="624541" cy="120724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373DC2-4A5E-4BF0-9DBC-7EA9595A1DBF}"/>
                </a:ext>
              </a:extLst>
            </p:cNvPr>
            <p:cNvCxnSpPr/>
            <p:nvPr/>
          </p:nvCxnSpPr>
          <p:spPr>
            <a:xfrm>
              <a:off x="2746188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68E7CF-95F2-4D6A-B713-768E39C2BE38}"/>
                </a:ext>
              </a:extLst>
            </p:cNvPr>
            <p:cNvCxnSpPr/>
            <p:nvPr/>
          </p:nvCxnSpPr>
          <p:spPr>
            <a:xfrm>
              <a:off x="3370729" y="3113741"/>
              <a:ext cx="0" cy="1207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F2B3D-B4DA-4679-B3B9-68128CC1ADAF}"/>
              </a:ext>
            </a:extLst>
          </p:cNvPr>
          <p:cNvGrpSpPr/>
          <p:nvPr/>
        </p:nvGrpSpPr>
        <p:grpSpPr>
          <a:xfrm rot="10800000">
            <a:off x="2619930" y="3126194"/>
            <a:ext cx="251012" cy="525930"/>
            <a:chOff x="4577977" y="1374588"/>
            <a:chExt cx="251012" cy="5259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92810E-CFCA-4351-A703-CDFE8E44081F}"/>
                </a:ext>
              </a:extLst>
            </p:cNvPr>
            <p:cNvSpPr/>
            <p:nvPr/>
          </p:nvSpPr>
          <p:spPr>
            <a:xfrm>
              <a:off x="4631765" y="1452282"/>
              <a:ext cx="155388" cy="1673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558153-7F28-4EB8-9E71-37137E154E9A}"/>
                </a:ext>
              </a:extLst>
            </p:cNvPr>
            <p:cNvSpPr/>
            <p:nvPr/>
          </p:nvSpPr>
          <p:spPr>
            <a:xfrm>
              <a:off x="4628777" y="1673410"/>
              <a:ext cx="155388" cy="167342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60DEEC-B085-4320-B9EE-E6E8391C26D4}"/>
                </a:ext>
              </a:extLst>
            </p:cNvPr>
            <p:cNvSpPr/>
            <p:nvPr/>
          </p:nvSpPr>
          <p:spPr>
            <a:xfrm>
              <a:off x="4577977" y="1374588"/>
              <a:ext cx="251012" cy="5259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29CBEC-B168-42D4-9F27-90F7191E2A50}"/>
              </a:ext>
            </a:extLst>
          </p:cNvPr>
          <p:cNvGrpSpPr/>
          <p:nvPr/>
        </p:nvGrpSpPr>
        <p:grpSpPr>
          <a:xfrm rot="16200000">
            <a:off x="2177979" y="2332317"/>
            <a:ext cx="251012" cy="525930"/>
            <a:chOff x="4577976" y="1374588"/>
            <a:chExt cx="251012" cy="52593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145BD8-FFCD-42F7-B8F4-19E0C5EE83A4}"/>
                </a:ext>
              </a:extLst>
            </p:cNvPr>
            <p:cNvSpPr/>
            <p:nvPr/>
          </p:nvSpPr>
          <p:spPr>
            <a:xfrm>
              <a:off x="4631765" y="1452282"/>
              <a:ext cx="155388" cy="1673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18D2E4-8FA3-4726-8782-6274E4701D49}"/>
                </a:ext>
              </a:extLst>
            </p:cNvPr>
            <p:cNvSpPr/>
            <p:nvPr/>
          </p:nvSpPr>
          <p:spPr>
            <a:xfrm>
              <a:off x="4628777" y="1673410"/>
              <a:ext cx="155388" cy="167342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D17E2C-C9EE-4C1B-9CA3-633024C4CC6E}"/>
                </a:ext>
              </a:extLst>
            </p:cNvPr>
            <p:cNvSpPr/>
            <p:nvPr/>
          </p:nvSpPr>
          <p:spPr>
            <a:xfrm>
              <a:off x="4577976" y="1374588"/>
              <a:ext cx="251012" cy="5259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565AC3-1CA4-47FB-B4D6-5A33089705C3}"/>
              </a:ext>
            </a:extLst>
          </p:cNvPr>
          <p:cNvCxnSpPr/>
          <p:nvPr/>
        </p:nvCxnSpPr>
        <p:spPr>
          <a:xfrm rot="16200000">
            <a:off x="1987179" y="2158997"/>
            <a:ext cx="0" cy="12072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EC8020-A968-489D-9335-167F4DD0CA12}"/>
              </a:ext>
            </a:extLst>
          </p:cNvPr>
          <p:cNvCxnSpPr/>
          <p:nvPr/>
        </p:nvCxnSpPr>
        <p:spPr>
          <a:xfrm rot="16200000">
            <a:off x="3815977" y="2158996"/>
            <a:ext cx="0" cy="12072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9AC914-E91C-4661-92C9-2469B60D50AB}"/>
              </a:ext>
            </a:extLst>
          </p:cNvPr>
          <p:cNvCxnSpPr>
            <a:cxnSpLocks/>
          </p:cNvCxnSpPr>
          <p:nvPr/>
        </p:nvCxnSpPr>
        <p:spPr>
          <a:xfrm flipV="1">
            <a:off x="2906566" y="1271902"/>
            <a:ext cx="3" cy="1129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27A2F7-CD37-41B8-9D55-001820D9C845}"/>
              </a:ext>
            </a:extLst>
          </p:cNvPr>
          <p:cNvCxnSpPr>
            <a:cxnSpLocks/>
          </p:cNvCxnSpPr>
          <p:nvPr/>
        </p:nvCxnSpPr>
        <p:spPr>
          <a:xfrm flipV="1">
            <a:off x="2903066" y="3147021"/>
            <a:ext cx="3" cy="1129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491EBB-2C3E-4545-940F-4E0EB3793035}"/>
              </a:ext>
            </a:extLst>
          </p:cNvPr>
          <p:cNvCxnSpPr/>
          <p:nvPr/>
        </p:nvCxnSpPr>
        <p:spPr>
          <a:xfrm flipH="1">
            <a:off x="3212353" y="2592162"/>
            <a:ext cx="748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263798-2480-4081-BC2D-BD72B06E8E6E}"/>
              </a:ext>
            </a:extLst>
          </p:cNvPr>
          <p:cNvCxnSpPr>
            <a:cxnSpLocks/>
          </p:cNvCxnSpPr>
          <p:nvPr/>
        </p:nvCxnSpPr>
        <p:spPr>
          <a:xfrm>
            <a:off x="2739459" y="1705841"/>
            <a:ext cx="0" cy="68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5A3CB1-B59C-49BA-ABE5-5801BA1E1112}"/>
              </a:ext>
            </a:extLst>
          </p:cNvPr>
          <p:cNvGrpSpPr/>
          <p:nvPr/>
        </p:nvGrpSpPr>
        <p:grpSpPr>
          <a:xfrm>
            <a:off x="6448826" y="4160487"/>
            <a:ext cx="3782274" cy="683364"/>
            <a:chOff x="6799386" y="1282603"/>
            <a:chExt cx="3157225" cy="593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15C2930-DDA5-4F71-8007-074A22981DCC}"/>
                    </a:ext>
                  </a:extLst>
                </p:cNvPr>
                <p:cNvSpPr/>
                <p:nvPr/>
              </p:nvSpPr>
              <p:spPr>
                <a:xfrm>
                  <a:off x="6799386" y="1292965"/>
                  <a:ext cx="568234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15C2930-DDA5-4F71-8007-074A22981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386" y="1292965"/>
                  <a:ext cx="568234" cy="58353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4A2F0F3-5CF2-48B4-8D9F-2BA83C123CD7}"/>
                    </a:ext>
                  </a:extLst>
                </p:cNvPr>
                <p:cNvSpPr/>
                <p:nvPr/>
              </p:nvSpPr>
              <p:spPr>
                <a:xfrm>
                  <a:off x="9388377" y="1282603"/>
                  <a:ext cx="568234" cy="5835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4A2F0F3-5CF2-48B4-8D9F-2BA83C123C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77" y="1282603"/>
                  <a:ext cx="568234" cy="583532"/>
                </a:xfrm>
                <a:prstGeom prst="ellipse">
                  <a:avLst/>
                </a:prstGeom>
                <a:blipFill>
                  <a:blip r:embed="rId3"/>
                  <a:stretch>
                    <a:fillRect l="-72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3024960-689A-4C08-9670-6261C7BDFFC7}"/>
                    </a:ext>
                  </a:extLst>
                </p:cNvPr>
                <p:cNvSpPr txBox="1"/>
                <p:nvPr/>
              </p:nvSpPr>
              <p:spPr>
                <a:xfrm>
                  <a:off x="8436254" y="1389704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3024960-689A-4C08-9670-6261C7BDF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254" y="1389704"/>
                  <a:ext cx="38401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A7065C-DD84-4B9B-9397-BA8E74680CB6}"/>
                  </a:ext>
                </a:extLst>
              </p:cNvPr>
              <p:cNvSpPr txBox="1"/>
              <p:nvPr/>
            </p:nvSpPr>
            <p:spPr>
              <a:xfrm>
                <a:off x="5174946" y="3512727"/>
                <a:ext cx="1438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A7065C-DD84-4B9B-9397-BA8E7468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46" y="3512727"/>
                <a:ext cx="14386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E6E708C-AA79-4A0A-8E2C-C1EFC32E6287}"/>
              </a:ext>
            </a:extLst>
          </p:cNvPr>
          <p:cNvGrpSpPr/>
          <p:nvPr/>
        </p:nvGrpSpPr>
        <p:grpSpPr>
          <a:xfrm>
            <a:off x="6133098" y="386696"/>
            <a:ext cx="2129246" cy="1763342"/>
            <a:chOff x="7269481" y="706433"/>
            <a:chExt cx="2129246" cy="1763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78FFC9C-F4B6-43B4-861B-EC9004D635F1}"/>
                    </a:ext>
                  </a:extLst>
                </p:cNvPr>
                <p:cNvSpPr/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78FFC9C-F4B6-43B4-861B-EC9004D635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746E953-D9BE-4C3F-A684-28A82C3BEF65}"/>
                    </a:ext>
                  </a:extLst>
                </p:cNvPr>
                <p:cNvSpPr/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746E953-D9BE-4C3F-A684-28A82C3BE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F47DCDA2-641D-425C-B777-59816E3282E9}"/>
                </a:ext>
              </a:extLst>
            </p:cNvPr>
            <p:cNvCxnSpPr>
              <a:stCxn id="47" idx="7"/>
              <a:endCxn id="48" idx="1"/>
            </p:cNvCxnSpPr>
            <p:nvPr/>
          </p:nvCxnSpPr>
          <p:spPr>
            <a:xfrm rot="5400000" flipH="1" flipV="1">
              <a:off x="8334104" y="78845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Curved 49">
              <a:extLst>
                <a:ext uri="{FF2B5EF4-FFF2-40B4-BE49-F238E27FC236}">
                  <a16:creationId xmlns:a16="http://schemas.microsoft.com/office/drawing/2014/main" id="{769EAFC6-61DC-4376-9403-3097B7D67B39}"/>
                </a:ext>
              </a:extLst>
            </p:cNvPr>
            <p:cNvCxnSpPr>
              <a:cxnSpLocks/>
              <a:stCxn id="48" idx="3"/>
              <a:endCxn id="47" idx="5"/>
            </p:cNvCxnSpPr>
            <p:nvPr/>
          </p:nvCxnSpPr>
          <p:spPr>
            <a:xfrm rot="5400000">
              <a:off x="8334104" y="120107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1A6A732-4AB5-408F-B9F4-36E7199C9439}"/>
                    </a:ext>
                  </a:extLst>
                </p:cNvPr>
                <p:cNvSpPr txBox="1"/>
                <p:nvPr/>
              </p:nvSpPr>
              <p:spPr>
                <a:xfrm>
                  <a:off x="8149248" y="706433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1A6A732-4AB5-408F-B9F4-36E7199C9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706433"/>
                  <a:ext cx="3824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D17E826-D93C-49D9-8091-D97850AB121D}"/>
                    </a:ext>
                  </a:extLst>
                </p:cNvPr>
                <p:cNvSpPr txBox="1"/>
                <p:nvPr/>
              </p:nvSpPr>
              <p:spPr>
                <a:xfrm>
                  <a:off x="8149248" y="2100443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D17E826-D93C-49D9-8091-D97850AB1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2100443"/>
                  <a:ext cx="38401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65C354-DC93-4F3A-B57A-1BAFA7338CDF}"/>
              </a:ext>
            </a:extLst>
          </p:cNvPr>
          <p:cNvGrpSpPr/>
          <p:nvPr/>
        </p:nvGrpSpPr>
        <p:grpSpPr>
          <a:xfrm>
            <a:off x="9452541" y="428450"/>
            <a:ext cx="2129246" cy="1763342"/>
            <a:chOff x="7269481" y="706433"/>
            <a:chExt cx="2129246" cy="1763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D87F9E8-DFCC-493E-965A-DEA1C9BA76BE}"/>
                    </a:ext>
                  </a:extLst>
                </p:cNvPr>
                <p:cNvSpPr/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D87F9E8-DFCC-493E-965A-DEA1C9BA7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81" y="1282605"/>
                  <a:ext cx="568234" cy="58353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5C7FEAA-7AF4-4B60-A6F1-8381D3E62951}"/>
                    </a:ext>
                  </a:extLst>
                </p:cNvPr>
                <p:cNvSpPr/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5C7FEAA-7AF4-4B60-A6F1-8381D3E629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493" y="1282605"/>
                  <a:ext cx="568234" cy="58353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Connector: Curved 55">
              <a:extLst>
                <a:ext uri="{FF2B5EF4-FFF2-40B4-BE49-F238E27FC236}">
                  <a16:creationId xmlns:a16="http://schemas.microsoft.com/office/drawing/2014/main" id="{5588B260-E6FA-4ADA-ACD3-CCAFDB0546F7}"/>
                </a:ext>
              </a:extLst>
            </p:cNvPr>
            <p:cNvCxnSpPr>
              <a:stCxn id="54" idx="7"/>
              <a:endCxn id="55" idx="1"/>
            </p:cNvCxnSpPr>
            <p:nvPr/>
          </p:nvCxnSpPr>
          <p:spPr>
            <a:xfrm rot="5400000" flipH="1" flipV="1">
              <a:off x="8334104" y="78845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or: Curved 56">
              <a:extLst>
                <a:ext uri="{FF2B5EF4-FFF2-40B4-BE49-F238E27FC236}">
                  <a16:creationId xmlns:a16="http://schemas.microsoft.com/office/drawing/2014/main" id="{E2BC0D48-C322-4621-8CB9-6E394CE442D7}"/>
                </a:ext>
              </a:extLst>
            </p:cNvPr>
            <p:cNvCxnSpPr>
              <a:cxnSpLocks/>
              <a:stCxn id="55" idx="3"/>
              <a:endCxn id="54" idx="5"/>
            </p:cNvCxnSpPr>
            <p:nvPr/>
          </p:nvCxnSpPr>
          <p:spPr>
            <a:xfrm rot="5400000">
              <a:off x="8334104" y="1201076"/>
              <a:ext cx="12700" cy="1159210"/>
            </a:xfrm>
            <a:prstGeom prst="curvedConnector3">
              <a:avLst>
                <a:gd name="adj1" fmla="val 24728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C44E7B7-1A21-472C-B42A-54EDF39EACD1}"/>
                    </a:ext>
                  </a:extLst>
                </p:cNvPr>
                <p:cNvSpPr txBox="1"/>
                <p:nvPr/>
              </p:nvSpPr>
              <p:spPr>
                <a:xfrm>
                  <a:off x="8149248" y="706433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C44E7B7-1A21-472C-B42A-54EDF39EA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706433"/>
                  <a:ext cx="38401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8BB4E14-D242-4EAA-9155-D948BF11FAA5}"/>
                    </a:ext>
                  </a:extLst>
                </p:cNvPr>
                <p:cNvSpPr txBox="1"/>
                <p:nvPr/>
              </p:nvSpPr>
              <p:spPr>
                <a:xfrm>
                  <a:off x="8149248" y="2100443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8BB4E14-D242-4EAA-9155-D948BF11F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248" y="2100443"/>
                  <a:ext cx="38241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34C1F94-5516-43B1-A56A-69D067F8A25D}"/>
                  </a:ext>
                </a:extLst>
              </p:cNvPr>
              <p:cNvSpPr txBox="1"/>
              <p:nvPr/>
            </p:nvSpPr>
            <p:spPr>
              <a:xfrm>
                <a:off x="5088068" y="1136772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34C1F94-5516-43B1-A56A-69D067F8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068" y="1136772"/>
                <a:ext cx="71763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7BA9374-793A-42FC-8821-ECA381C382A5}"/>
                  </a:ext>
                </a:extLst>
              </p:cNvPr>
              <p:cNvSpPr txBox="1"/>
              <p:nvPr/>
            </p:nvSpPr>
            <p:spPr>
              <a:xfrm>
                <a:off x="8630518" y="1041974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7BA9374-793A-42FC-8821-ECA381C38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518" y="1041974"/>
                <a:ext cx="7176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E7879D6-CAA7-41EE-883A-471A2F7E4BED}"/>
                  </a:ext>
                </a:extLst>
              </p:cNvPr>
              <p:cNvSpPr/>
              <p:nvPr/>
            </p:nvSpPr>
            <p:spPr>
              <a:xfrm>
                <a:off x="7921979" y="3218521"/>
                <a:ext cx="680729" cy="67144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E7879D6-CAA7-41EE-883A-471A2F7E4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979" y="3218521"/>
                <a:ext cx="680729" cy="671441"/>
              </a:xfrm>
              <a:prstGeom prst="ellipse">
                <a:avLst/>
              </a:prstGeom>
              <a:blipFill>
                <a:blip r:embed="rId16"/>
                <a:stretch>
                  <a:fillRect l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11E60A-9E03-489F-9AE5-3775DDDCB337}"/>
                  </a:ext>
                </a:extLst>
              </p:cNvPr>
              <p:cNvSpPr/>
              <p:nvPr/>
            </p:nvSpPr>
            <p:spPr>
              <a:xfrm>
                <a:off x="7921978" y="5001515"/>
                <a:ext cx="680729" cy="67144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11E60A-9E03-489F-9AE5-3775DDDCB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978" y="5001515"/>
                <a:ext cx="680729" cy="671441"/>
              </a:xfrm>
              <a:prstGeom prst="ellipse">
                <a:avLst/>
              </a:prstGeom>
              <a:blipFill>
                <a:blip r:embed="rId17"/>
                <a:stretch>
                  <a:fillRect l="-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11B9DAD7-63EF-4E10-B016-87200BA1B311}"/>
              </a:ext>
            </a:extLst>
          </p:cNvPr>
          <p:cNvCxnSpPr>
            <a:cxnSpLocks/>
            <a:stCxn id="65" idx="1"/>
            <a:endCxn id="64" idx="3"/>
          </p:cNvCxnSpPr>
          <p:nvPr/>
        </p:nvCxnSpPr>
        <p:spPr>
          <a:xfrm flipV="1">
            <a:off x="8021668" y="3791632"/>
            <a:ext cx="1" cy="130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or: Curved 78">
            <a:extLst>
              <a:ext uri="{FF2B5EF4-FFF2-40B4-BE49-F238E27FC236}">
                <a16:creationId xmlns:a16="http://schemas.microsoft.com/office/drawing/2014/main" id="{0A4FA1F7-483A-41AA-8607-B26D764E550D}"/>
              </a:ext>
            </a:extLst>
          </p:cNvPr>
          <p:cNvCxnSpPr>
            <a:cxnSpLocks/>
            <a:stCxn id="64" idx="5"/>
            <a:endCxn id="65" idx="7"/>
          </p:cNvCxnSpPr>
          <p:nvPr/>
        </p:nvCxnSpPr>
        <p:spPr>
          <a:xfrm flipH="1">
            <a:off x="8503017" y="3791632"/>
            <a:ext cx="1" cy="130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B4ADBCD-3A07-4FC4-B27B-8BB093798A4B}"/>
                  </a:ext>
                </a:extLst>
              </p:cNvPr>
              <p:cNvSpPr txBox="1"/>
              <p:nvPr/>
            </p:nvSpPr>
            <p:spPr>
              <a:xfrm>
                <a:off x="7663957" y="419730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B4ADBCD-3A07-4FC4-B27B-8BB093798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957" y="4197302"/>
                <a:ext cx="3824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Connector: Curved 78">
            <a:extLst>
              <a:ext uri="{FF2B5EF4-FFF2-40B4-BE49-F238E27FC236}">
                <a16:creationId xmlns:a16="http://schemas.microsoft.com/office/drawing/2014/main" id="{CC580FC7-8C2E-4DA0-98C1-5C5E6FFA7F10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5950131" y="4496207"/>
            <a:ext cx="498695" cy="1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DF84EB3-9CB4-46A3-8E15-647FCB14F73E}"/>
                  </a:ext>
                </a:extLst>
              </p:cNvPr>
              <p:cNvSpPr txBox="1"/>
              <p:nvPr/>
            </p:nvSpPr>
            <p:spPr>
              <a:xfrm>
                <a:off x="322061" y="4687288"/>
                <a:ext cx="60769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both lights start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there is no action enabled!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synchronizes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on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synchronizes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on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DF84EB3-9CB4-46A3-8E15-647FCB14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61" y="4687288"/>
                <a:ext cx="6076920" cy="923330"/>
              </a:xfrm>
              <a:prstGeom prst="rect">
                <a:avLst/>
              </a:prstGeom>
              <a:blipFill>
                <a:blip r:embed="rId19"/>
                <a:stretch>
                  <a:fillRect l="-903" t="-4636" r="-20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or: Curved 78">
            <a:extLst>
              <a:ext uri="{FF2B5EF4-FFF2-40B4-BE49-F238E27FC236}">
                <a16:creationId xmlns:a16="http://schemas.microsoft.com/office/drawing/2014/main" id="{4D6606C1-4127-48B9-977C-ECDC85A98B43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5805700" y="872885"/>
            <a:ext cx="410614" cy="17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or: Curved 78">
            <a:extLst>
              <a:ext uri="{FF2B5EF4-FFF2-40B4-BE49-F238E27FC236}">
                <a16:creationId xmlns:a16="http://schemas.microsoft.com/office/drawing/2014/main" id="{2F8AB418-5DA4-438F-9417-4B4330441DF5}"/>
              </a:ext>
            </a:extLst>
          </p:cNvPr>
          <p:cNvCxnSpPr>
            <a:cxnSpLocks/>
          </p:cNvCxnSpPr>
          <p:nvPr/>
        </p:nvCxnSpPr>
        <p:spPr>
          <a:xfrm>
            <a:off x="9123730" y="908289"/>
            <a:ext cx="410614" cy="17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3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797FC-88C5-492B-BB0F-C36ED2F6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2" y="994673"/>
            <a:ext cx="5587508" cy="4695899"/>
          </a:xfrm>
        </p:spPr>
        <p:txBody>
          <a:bodyPr>
            <a:normAutofit/>
          </a:bodyPr>
          <a:lstStyle/>
          <a:p>
            <a:r>
              <a:rPr lang="en-US" sz="2400" dirty="0"/>
              <a:t>Dijkstra (in communication with others) invented this problem</a:t>
            </a:r>
          </a:p>
          <a:p>
            <a:r>
              <a:rPr lang="en-US" sz="2400" dirty="0"/>
              <a:t>Philosophers’ life consists of only thinking and eating (and waiting)</a:t>
            </a:r>
          </a:p>
          <a:p>
            <a:r>
              <a:rPr lang="en-US" sz="2400" dirty="0"/>
              <a:t>To eat noodles, philosopher needs two chopsticks</a:t>
            </a:r>
          </a:p>
          <a:p>
            <a:r>
              <a:rPr lang="en-US" sz="2400" dirty="0"/>
              <a:t>Neighboring philosophers share chopstick (this was pre-Covid)</a:t>
            </a:r>
          </a:p>
          <a:p>
            <a:r>
              <a:rPr lang="en-US" sz="2400" dirty="0"/>
              <a:t>At any given time only one of two neighboring philosophers can be eating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84959-58CB-4FB5-B8FE-EBD2ECF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BBFC-75A2-4756-972A-0F0A02D3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1DE1A8-93C3-48EE-9864-C10AA08D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132241-300B-4D4A-BD0E-742ABFE01426}"/>
              </a:ext>
            </a:extLst>
          </p:cNvPr>
          <p:cNvGrpSpPr/>
          <p:nvPr/>
        </p:nvGrpSpPr>
        <p:grpSpPr>
          <a:xfrm>
            <a:off x="6723098" y="653124"/>
            <a:ext cx="4973128" cy="4899249"/>
            <a:chOff x="6723098" y="653124"/>
            <a:chExt cx="4973128" cy="489924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9FA522-AB07-454C-8D4B-85F37D577A5A}"/>
                </a:ext>
              </a:extLst>
            </p:cNvPr>
            <p:cNvSpPr/>
            <p:nvPr/>
          </p:nvSpPr>
          <p:spPr>
            <a:xfrm>
              <a:off x="7167335" y="1068241"/>
              <a:ext cx="4114800" cy="411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9FEC3C-48ED-455B-A22F-23A70A259996}"/>
                </a:ext>
              </a:extLst>
            </p:cNvPr>
            <p:cNvSpPr/>
            <p:nvPr/>
          </p:nvSpPr>
          <p:spPr>
            <a:xfrm>
              <a:off x="8872945" y="124097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71329B-0DDA-4DED-AE5D-372680FE4795}"/>
                </a:ext>
              </a:extLst>
            </p:cNvPr>
            <p:cNvSpPr/>
            <p:nvPr/>
          </p:nvSpPr>
          <p:spPr>
            <a:xfrm>
              <a:off x="7444740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B6898C-8E20-4FB4-988F-B538B04B2671}"/>
                </a:ext>
              </a:extLst>
            </p:cNvPr>
            <p:cNvSpPr/>
            <p:nvPr/>
          </p:nvSpPr>
          <p:spPr>
            <a:xfrm>
              <a:off x="10396945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3B306F-42CA-4828-BC37-F7891511056C}"/>
                </a:ext>
              </a:extLst>
            </p:cNvPr>
            <p:cNvSpPr/>
            <p:nvPr/>
          </p:nvSpPr>
          <p:spPr>
            <a:xfrm>
              <a:off x="7967254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85F393-556E-43B2-823B-296DA9F7493E}"/>
                </a:ext>
              </a:extLst>
            </p:cNvPr>
            <p:cNvSpPr/>
            <p:nvPr/>
          </p:nvSpPr>
          <p:spPr>
            <a:xfrm>
              <a:off x="9828711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C649AB-28F0-46C2-8BB3-9D8C87891A2F}"/>
                </a:ext>
              </a:extLst>
            </p:cNvPr>
            <p:cNvCxnSpPr/>
            <p:nvPr/>
          </p:nvCxnSpPr>
          <p:spPr>
            <a:xfrm rot="15031295">
              <a:off x="7882643" y="334658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A28449-80E5-49B6-BEFE-084DBA1CD86C}"/>
                </a:ext>
              </a:extLst>
            </p:cNvPr>
            <p:cNvCxnSpPr/>
            <p:nvPr/>
          </p:nvCxnSpPr>
          <p:spPr>
            <a:xfrm rot="10800000">
              <a:off x="9268492" y="4380459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F9EADF-883F-4E06-AE4E-E2A301F320C0}"/>
                </a:ext>
              </a:extLst>
            </p:cNvPr>
            <p:cNvCxnSpPr/>
            <p:nvPr/>
          </p:nvCxnSpPr>
          <p:spPr>
            <a:xfrm rot="6779633">
              <a:off x="10469725" y="3371351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2D8BB8-9DF4-404C-AD8E-3E4DC8F560F2}"/>
                </a:ext>
              </a:extLst>
            </p:cNvPr>
            <p:cNvCxnSpPr/>
            <p:nvPr/>
          </p:nvCxnSpPr>
          <p:spPr>
            <a:xfrm rot="2311426">
              <a:off x="10041985" y="1751573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875DD5-3204-4805-9C00-CF121C8BBECE}"/>
                </a:ext>
              </a:extLst>
            </p:cNvPr>
            <p:cNvSpPr/>
            <p:nvPr/>
          </p:nvSpPr>
          <p:spPr>
            <a:xfrm>
              <a:off x="8948452" y="283100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D5433C-515B-478C-9256-DDA3CF168F7C}"/>
                </a:ext>
              </a:extLst>
            </p:cNvPr>
            <p:cNvCxnSpPr/>
            <p:nvPr/>
          </p:nvCxnSpPr>
          <p:spPr>
            <a:xfrm rot="18774145">
              <a:off x="8309463" y="184539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36E17D9-FEFA-4F6A-AE56-8785D762A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479" t="5985" r="7040" b="6924"/>
            <a:stretch/>
          </p:blipFill>
          <p:spPr>
            <a:xfrm flipH="1">
              <a:off x="8711725" y="2712348"/>
              <a:ext cx="1026019" cy="7776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E22CE3C-9B34-441A-B83C-A98FB77F9FCB}"/>
                    </a:ext>
                  </a:extLst>
                </p:cNvPr>
                <p:cNvSpPr txBox="1"/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E22CE3C-9B34-441A-B83C-A98FB77F9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FECC869-9AC7-48B9-A7A9-3495A9EE5DD4}"/>
                    </a:ext>
                  </a:extLst>
                </p:cNvPr>
                <p:cNvSpPr txBox="1"/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FECC869-9AC7-48B9-A7A9-3495A9EE5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20828A9-F223-46EC-8A1D-53E5502CFAEF}"/>
                    </a:ext>
                  </a:extLst>
                </p:cNvPr>
                <p:cNvSpPr txBox="1"/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20828A9-F223-46EC-8A1D-53E5502CFA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6A0E7A3-D00C-4EC5-B6D4-2BC0DE303F83}"/>
                    </a:ext>
                  </a:extLst>
                </p:cNvPr>
                <p:cNvSpPr txBox="1"/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6A0E7A3-D00C-4EC5-B6D4-2BC0DE303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8D9A466-69F3-4DDC-8E35-3328888A295E}"/>
                    </a:ext>
                  </a:extLst>
                </p:cNvPr>
                <p:cNvSpPr txBox="1"/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8D9A466-69F3-4DDC-8E35-3328888A2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0DB919E-7A1D-4EBF-A1C6-746672E6BB0B}"/>
                    </a:ext>
                  </a:extLst>
                </p:cNvPr>
                <p:cNvSpPr txBox="1"/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0DB919E-7A1D-4EBF-A1C6-746672E6B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11155E-9BD0-4723-B54B-3DDCAC00F158}"/>
                    </a:ext>
                  </a:extLst>
                </p:cNvPr>
                <p:cNvSpPr txBox="1"/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11155E-9BD0-4723-B54B-3DDCAC00F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299534B-60F1-4E18-82BD-E60156F55745}"/>
                    </a:ext>
                  </a:extLst>
                </p:cNvPr>
                <p:cNvSpPr txBox="1"/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299534B-60F1-4E18-82BD-E60156F55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EC9112F-6F08-4F61-A546-0F5A6920447D}"/>
                    </a:ext>
                  </a:extLst>
                </p:cNvPr>
                <p:cNvSpPr txBox="1"/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EC9112F-6F08-4F61-A546-0F5A69204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004AFBA-4B81-426F-B86B-415A78F0C2F2}"/>
                    </a:ext>
                  </a:extLst>
                </p:cNvPr>
                <p:cNvSpPr txBox="1"/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004AFBA-4B81-426F-B86B-415A78F0C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92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84959-58CB-4FB5-B8FE-EBD2ECF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BBFC-75A2-4756-972A-0F0A02D3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1DE1A8-93C3-48EE-9864-C10AA08D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132241-300B-4D4A-BD0E-742ABFE01426}"/>
              </a:ext>
            </a:extLst>
          </p:cNvPr>
          <p:cNvGrpSpPr/>
          <p:nvPr/>
        </p:nvGrpSpPr>
        <p:grpSpPr>
          <a:xfrm>
            <a:off x="6723098" y="653124"/>
            <a:ext cx="4973128" cy="4899249"/>
            <a:chOff x="6723098" y="653124"/>
            <a:chExt cx="4973128" cy="489924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9FA522-AB07-454C-8D4B-85F37D577A5A}"/>
                </a:ext>
              </a:extLst>
            </p:cNvPr>
            <p:cNvSpPr/>
            <p:nvPr/>
          </p:nvSpPr>
          <p:spPr>
            <a:xfrm>
              <a:off x="7167335" y="1068241"/>
              <a:ext cx="4114800" cy="411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9FEC3C-48ED-455B-A22F-23A70A259996}"/>
                </a:ext>
              </a:extLst>
            </p:cNvPr>
            <p:cNvSpPr/>
            <p:nvPr/>
          </p:nvSpPr>
          <p:spPr>
            <a:xfrm>
              <a:off x="8872945" y="124097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71329B-0DDA-4DED-AE5D-372680FE4795}"/>
                </a:ext>
              </a:extLst>
            </p:cNvPr>
            <p:cNvSpPr/>
            <p:nvPr/>
          </p:nvSpPr>
          <p:spPr>
            <a:xfrm>
              <a:off x="7444740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B6898C-8E20-4FB4-988F-B538B04B2671}"/>
                </a:ext>
              </a:extLst>
            </p:cNvPr>
            <p:cNvSpPr/>
            <p:nvPr/>
          </p:nvSpPr>
          <p:spPr>
            <a:xfrm>
              <a:off x="10396945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3B306F-42CA-4828-BC37-F7891511056C}"/>
                </a:ext>
              </a:extLst>
            </p:cNvPr>
            <p:cNvSpPr/>
            <p:nvPr/>
          </p:nvSpPr>
          <p:spPr>
            <a:xfrm>
              <a:off x="7967254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85F393-556E-43B2-823B-296DA9F7493E}"/>
                </a:ext>
              </a:extLst>
            </p:cNvPr>
            <p:cNvSpPr/>
            <p:nvPr/>
          </p:nvSpPr>
          <p:spPr>
            <a:xfrm>
              <a:off x="9828711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C649AB-28F0-46C2-8BB3-9D8C87891A2F}"/>
                </a:ext>
              </a:extLst>
            </p:cNvPr>
            <p:cNvCxnSpPr/>
            <p:nvPr/>
          </p:nvCxnSpPr>
          <p:spPr>
            <a:xfrm rot="15031295">
              <a:off x="7882643" y="334658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A28449-80E5-49B6-BEFE-084DBA1CD86C}"/>
                </a:ext>
              </a:extLst>
            </p:cNvPr>
            <p:cNvCxnSpPr/>
            <p:nvPr/>
          </p:nvCxnSpPr>
          <p:spPr>
            <a:xfrm rot="10800000">
              <a:off x="9268492" y="4380459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F9EADF-883F-4E06-AE4E-E2A301F320C0}"/>
                </a:ext>
              </a:extLst>
            </p:cNvPr>
            <p:cNvCxnSpPr/>
            <p:nvPr/>
          </p:nvCxnSpPr>
          <p:spPr>
            <a:xfrm rot="6779633">
              <a:off x="10469725" y="3371351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2D8BB8-9DF4-404C-AD8E-3E4DC8F560F2}"/>
                </a:ext>
              </a:extLst>
            </p:cNvPr>
            <p:cNvCxnSpPr/>
            <p:nvPr/>
          </p:nvCxnSpPr>
          <p:spPr>
            <a:xfrm rot="2311426">
              <a:off x="10041985" y="1751573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875DD5-3204-4805-9C00-CF121C8BBECE}"/>
                </a:ext>
              </a:extLst>
            </p:cNvPr>
            <p:cNvSpPr/>
            <p:nvPr/>
          </p:nvSpPr>
          <p:spPr>
            <a:xfrm>
              <a:off x="8948452" y="283100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D5433C-515B-478C-9256-DDA3CF168F7C}"/>
                </a:ext>
              </a:extLst>
            </p:cNvPr>
            <p:cNvCxnSpPr/>
            <p:nvPr/>
          </p:nvCxnSpPr>
          <p:spPr>
            <a:xfrm rot="18774145">
              <a:off x="8309463" y="184539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36E17D9-FEFA-4F6A-AE56-8785D762A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479" t="5985" r="7040" b="6924"/>
            <a:stretch/>
          </p:blipFill>
          <p:spPr>
            <a:xfrm flipH="1">
              <a:off x="8711725" y="2712348"/>
              <a:ext cx="1026019" cy="7776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E22CE3C-9B34-441A-B83C-A98FB77F9FCB}"/>
                    </a:ext>
                  </a:extLst>
                </p:cNvPr>
                <p:cNvSpPr txBox="1"/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E22CE3C-9B34-441A-B83C-A98FB77F9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FECC869-9AC7-48B9-A7A9-3495A9EE5DD4}"/>
                    </a:ext>
                  </a:extLst>
                </p:cNvPr>
                <p:cNvSpPr txBox="1"/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FECC869-9AC7-48B9-A7A9-3495A9EE5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20828A9-F223-46EC-8A1D-53E5502CFAEF}"/>
                    </a:ext>
                  </a:extLst>
                </p:cNvPr>
                <p:cNvSpPr txBox="1"/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20828A9-F223-46EC-8A1D-53E5502CFA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6A0E7A3-D00C-4EC5-B6D4-2BC0DE303F83}"/>
                    </a:ext>
                  </a:extLst>
                </p:cNvPr>
                <p:cNvSpPr txBox="1"/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6A0E7A3-D00C-4EC5-B6D4-2BC0DE303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8D9A466-69F3-4DDC-8E35-3328888A295E}"/>
                    </a:ext>
                  </a:extLst>
                </p:cNvPr>
                <p:cNvSpPr txBox="1"/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8D9A466-69F3-4DDC-8E35-3328888A2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0DB919E-7A1D-4EBF-A1C6-746672E6BB0B}"/>
                    </a:ext>
                  </a:extLst>
                </p:cNvPr>
                <p:cNvSpPr txBox="1"/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0DB919E-7A1D-4EBF-A1C6-746672E6B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11155E-9BD0-4723-B54B-3DDCAC00F158}"/>
                    </a:ext>
                  </a:extLst>
                </p:cNvPr>
                <p:cNvSpPr txBox="1"/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11155E-9BD0-4723-B54B-3DDCAC00F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299534B-60F1-4E18-82BD-E60156F55745}"/>
                    </a:ext>
                  </a:extLst>
                </p:cNvPr>
                <p:cNvSpPr txBox="1"/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299534B-60F1-4E18-82BD-E60156F55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EC9112F-6F08-4F61-A546-0F5A6920447D}"/>
                    </a:ext>
                  </a:extLst>
                </p:cNvPr>
                <p:cNvSpPr txBox="1"/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EC9112F-6F08-4F61-A546-0F5A69204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004AFBA-4B81-426F-B86B-415A78F0C2F2}"/>
                    </a:ext>
                  </a:extLst>
                </p:cNvPr>
                <p:cNvSpPr txBox="1"/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004AFBA-4B81-426F-B86B-415A78F0C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42D761C-5FBE-42CB-B7BF-F8987246BD48}"/>
              </a:ext>
            </a:extLst>
          </p:cNvPr>
          <p:cNvSpPr txBox="1"/>
          <p:nvPr/>
        </p:nvSpPr>
        <p:spPr>
          <a:xfrm>
            <a:off x="373208" y="1561011"/>
            <a:ext cx="6167222" cy="43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868680" lvl="1" indent="-45720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80000"/>
              <a:buFont typeface="Wingdings 3" panose="05040102010807070707" pitchFamily="18" charset="2"/>
              <a:buAutoNum type="arabicParenR"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Problem 1: Design a protocol such that system is deadlock-free: at least one philosopher can eat and think infinitely often [Deadlock-freedom]</a:t>
            </a:r>
          </a:p>
          <a:p>
            <a:r>
              <a:rPr lang="en-US" dirty="0"/>
              <a:t>Problem 2: Design a fair protocol, such that each philosopher is able to think and eat infinitely often (i.e., no philosopher starves) [Starvation-freedom]</a:t>
            </a:r>
          </a:p>
        </p:txBody>
      </p:sp>
    </p:spTree>
    <p:extLst>
      <p:ext uri="{BB962C8B-B14F-4D97-AF65-F5344CB8AC3E}">
        <p14:creationId xmlns:p14="http://schemas.microsoft.com/office/powerpoint/2010/main" val="32060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84959-58CB-4FB5-B8FE-EBD2ECF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BBFC-75A2-4756-972A-0F0A02D3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1DE1A8-93C3-48EE-9864-C10AA08D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5654B8A-44A6-48A3-A519-D15966DF58D7}"/>
              </a:ext>
            </a:extLst>
          </p:cNvPr>
          <p:cNvGrpSpPr/>
          <p:nvPr/>
        </p:nvGrpSpPr>
        <p:grpSpPr>
          <a:xfrm>
            <a:off x="552658" y="737394"/>
            <a:ext cx="6170440" cy="5511577"/>
            <a:chOff x="552658" y="737394"/>
            <a:chExt cx="6170440" cy="5511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C618392-DF42-4498-BBE9-5A32813BC4FB}"/>
                    </a:ext>
                  </a:extLst>
                </p:cNvPr>
                <p:cNvSpPr/>
                <p:nvPr/>
              </p:nvSpPr>
              <p:spPr>
                <a:xfrm>
                  <a:off x="1833994" y="1379373"/>
                  <a:ext cx="766602" cy="5835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𝑡h𝑖𝑛𝑘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C618392-DF42-4498-BBE9-5A32813BC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994" y="1379373"/>
                  <a:ext cx="766602" cy="58353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2830C5-ECC4-4685-BCE1-8E8878B3D63F}"/>
                    </a:ext>
                  </a:extLst>
                </p:cNvPr>
                <p:cNvSpPr/>
                <p:nvPr/>
              </p:nvSpPr>
              <p:spPr>
                <a:xfrm>
                  <a:off x="557863" y="2247469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𝑤𝑎𝑖𝑡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𝑙𝑒𝑓𝑡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2830C5-ECC4-4685-BCE1-8E8878B3D6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3" y="2247469"/>
                  <a:ext cx="1276131" cy="5835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CAD6ECA-2F7A-4F22-B675-55BE91D7068F}"/>
                    </a:ext>
                  </a:extLst>
                </p:cNvPr>
                <p:cNvSpPr/>
                <p:nvPr/>
              </p:nvSpPr>
              <p:spPr>
                <a:xfrm>
                  <a:off x="2600596" y="2247469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𝑤𝑎𝑖𝑡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CAD6ECA-2F7A-4F22-B675-55BE91D706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596" y="2247469"/>
                  <a:ext cx="1276131" cy="58353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711B513-C487-4D77-A7F5-0F9466B28A4D}"/>
                    </a:ext>
                  </a:extLst>
                </p:cNvPr>
                <p:cNvSpPr/>
                <p:nvPr/>
              </p:nvSpPr>
              <p:spPr>
                <a:xfrm>
                  <a:off x="1828789" y="3361624"/>
                  <a:ext cx="766602" cy="58353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𝑒𝑎𝑡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711B513-C487-4D77-A7F5-0F9466B28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789" y="3361624"/>
                  <a:ext cx="766602" cy="58353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1158DDD-8DA4-4683-973D-34A092EBCEFB}"/>
                    </a:ext>
                  </a:extLst>
                </p:cNvPr>
                <p:cNvSpPr/>
                <p:nvPr/>
              </p:nvSpPr>
              <p:spPr>
                <a:xfrm>
                  <a:off x="552658" y="4408683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𝑟𝑒𝑡𝑢𝑟𝑛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𝑙𝑒𝑓𝑡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1158DDD-8DA4-4683-973D-34A092EBC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58" y="4408683"/>
                  <a:ext cx="1276131" cy="58353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D0CCDF9-4457-469F-89D2-4827BFBD9318}"/>
                    </a:ext>
                  </a:extLst>
                </p:cNvPr>
                <p:cNvSpPr/>
                <p:nvPr/>
              </p:nvSpPr>
              <p:spPr>
                <a:xfrm>
                  <a:off x="2489947" y="4475779"/>
                  <a:ext cx="1276131" cy="58353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𝑟𝑒𝑡𝑢𝑟𝑛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D0CCDF9-4457-469F-89D2-4827BFBD93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947" y="4475779"/>
                  <a:ext cx="1276131" cy="58353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1FC269-0F3A-41E7-B875-F012CD00B7A0}"/>
                </a:ext>
              </a:extLst>
            </p:cNvPr>
            <p:cNvCxnSpPr>
              <a:stCxn id="30" idx="3"/>
              <a:endCxn id="32" idx="0"/>
            </p:cNvCxnSpPr>
            <p:nvPr/>
          </p:nvCxnSpPr>
          <p:spPr>
            <a:xfrm flipH="1">
              <a:off x="1195929" y="1877449"/>
              <a:ext cx="750331" cy="37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F520A9C-62A6-40B8-941A-427FDBBF82B8}"/>
                </a:ext>
              </a:extLst>
            </p:cNvPr>
            <p:cNvCxnSpPr>
              <a:cxnSpLocks/>
              <a:stCxn id="30" idx="5"/>
              <a:endCxn id="40" idx="0"/>
            </p:cNvCxnSpPr>
            <p:nvPr/>
          </p:nvCxnSpPr>
          <p:spPr>
            <a:xfrm>
              <a:off x="2488330" y="1877449"/>
              <a:ext cx="750332" cy="37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06F0C0C-5204-4785-AAF7-38953438DFC0}"/>
                </a:ext>
              </a:extLst>
            </p:cNvPr>
            <p:cNvCxnSpPr>
              <a:cxnSpLocks/>
              <a:stCxn id="32" idx="4"/>
              <a:endCxn id="54" idx="1"/>
            </p:cNvCxnSpPr>
            <p:nvPr/>
          </p:nvCxnSpPr>
          <p:spPr>
            <a:xfrm>
              <a:off x="1195929" y="2831001"/>
              <a:ext cx="745126" cy="61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949BE61-4683-4B2D-8810-85C298B20698}"/>
                </a:ext>
              </a:extLst>
            </p:cNvPr>
            <p:cNvCxnSpPr>
              <a:cxnSpLocks/>
              <a:stCxn id="40" idx="4"/>
              <a:endCxn id="54" idx="7"/>
            </p:cNvCxnSpPr>
            <p:nvPr/>
          </p:nvCxnSpPr>
          <p:spPr>
            <a:xfrm flipH="1">
              <a:off x="2483125" y="2831001"/>
              <a:ext cx="755537" cy="61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07D8518-CD8F-48E2-B702-51CF75E3F165}"/>
                </a:ext>
              </a:extLst>
            </p:cNvPr>
            <p:cNvCxnSpPr>
              <a:cxnSpLocks/>
              <a:stCxn id="54" idx="5"/>
              <a:endCxn id="56" idx="0"/>
            </p:cNvCxnSpPr>
            <p:nvPr/>
          </p:nvCxnSpPr>
          <p:spPr>
            <a:xfrm>
              <a:off x="2483125" y="3859700"/>
              <a:ext cx="644888" cy="61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5108DE8-7429-4062-BAB2-420909A81CEE}"/>
                </a:ext>
              </a:extLst>
            </p:cNvPr>
            <p:cNvCxnSpPr>
              <a:cxnSpLocks/>
              <a:stCxn id="54" idx="3"/>
              <a:endCxn id="55" idx="0"/>
            </p:cNvCxnSpPr>
            <p:nvPr/>
          </p:nvCxnSpPr>
          <p:spPr>
            <a:xfrm flipH="1">
              <a:off x="1190724" y="3859700"/>
              <a:ext cx="750331" cy="5489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Curved 65">
              <a:extLst>
                <a:ext uri="{FF2B5EF4-FFF2-40B4-BE49-F238E27FC236}">
                  <a16:creationId xmlns:a16="http://schemas.microsoft.com/office/drawing/2014/main" id="{2A1524D5-B41A-4CAB-A4AD-6740E166289A}"/>
                </a:ext>
              </a:extLst>
            </p:cNvPr>
            <p:cNvCxnSpPr>
              <a:stCxn id="55" idx="2"/>
              <a:endCxn id="30" idx="2"/>
            </p:cNvCxnSpPr>
            <p:nvPr/>
          </p:nvCxnSpPr>
          <p:spPr>
            <a:xfrm rot="10800000" flipH="1">
              <a:off x="552658" y="1671139"/>
              <a:ext cx="1281336" cy="3029310"/>
            </a:xfrm>
            <a:prstGeom prst="curvedConnector3">
              <a:avLst>
                <a:gd name="adj1" fmla="val -2923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Curved 67">
              <a:extLst>
                <a:ext uri="{FF2B5EF4-FFF2-40B4-BE49-F238E27FC236}">
                  <a16:creationId xmlns:a16="http://schemas.microsoft.com/office/drawing/2014/main" id="{CE660548-C47D-40D5-9670-3A860E2C8E7A}"/>
                </a:ext>
              </a:extLst>
            </p:cNvPr>
            <p:cNvCxnSpPr>
              <a:cxnSpLocks/>
              <a:stCxn id="56" idx="6"/>
              <a:endCxn id="30" idx="6"/>
            </p:cNvCxnSpPr>
            <p:nvPr/>
          </p:nvCxnSpPr>
          <p:spPr>
            <a:xfrm flipH="1" flipV="1">
              <a:off x="2600596" y="1671139"/>
              <a:ext cx="1165482" cy="3096406"/>
            </a:xfrm>
            <a:prstGeom prst="curvedConnector3">
              <a:avLst>
                <a:gd name="adj1" fmla="val -4794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0380FD9-ACBB-48AF-BBC2-3FC8300DD7AA}"/>
                </a:ext>
              </a:extLst>
            </p:cNvPr>
            <p:cNvGrpSpPr/>
            <p:nvPr/>
          </p:nvGrpSpPr>
          <p:grpSpPr>
            <a:xfrm>
              <a:off x="4362416" y="4366618"/>
              <a:ext cx="2179497" cy="1882353"/>
              <a:chOff x="4503993" y="2469782"/>
              <a:chExt cx="2179497" cy="18823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062982C0-2C51-48D4-A17B-CEAB952F507A}"/>
                      </a:ext>
                    </a:extLst>
                  </p:cNvPr>
                  <p:cNvSpPr/>
                  <p:nvPr/>
                </p:nvSpPr>
                <p:spPr>
                  <a:xfrm>
                    <a:off x="5073492" y="2469782"/>
                    <a:ext cx="1069945" cy="583532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𝑎𝑣𝑎𝑖𝑙𝑎𝑏𝑙𝑒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062982C0-2C51-48D4-A17B-CEAB952F50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3492" y="2469782"/>
                    <a:ext cx="1069945" cy="58353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1E5F38F-7F58-405D-91A7-8A3657780587}"/>
                      </a:ext>
                    </a:extLst>
                  </p:cNvPr>
                  <p:cNvSpPr/>
                  <p:nvPr/>
                </p:nvSpPr>
                <p:spPr>
                  <a:xfrm>
                    <a:off x="4503993" y="3768603"/>
                    <a:ext cx="1069945" cy="583532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𝑝h𝑖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1E5F38F-7F58-405D-91A7-8A36577805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3993" y="3768603"/>
                    <a:ext cx="1069945" cy="58353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806936D5-6797-4AE8-A189-B5DE09941B74}"/>
                      </a:ext>
                    </a:extLst>
                  </p:cNvPr>
                  <p:cNvSpPr/>
                  <p:nvPr/>
                </p:nvSpPr>
                <p:spPr>
                  <a:xfrm>
                    <a:off x="5613545" y="3765460"/>
                    <a:ext cx="1069945" cy="583532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𝑝h𝑖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806936D5-6797-4AE8-A189-B5DE09941B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3545" y="3765460"/>
                    <a:ext cx="1069945" cy="58353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AFA8FF6-EE8D-46D2-8F5F-0AD220600A4D}"/>
                  </a:ext>
                </a:extLst>
              </p:cNvPr>
              <p:cNvCxnSpPr>
                <a:cxnSpLocks/>
                <a:stCxn id="73" idx="3"/>
                <a:endCxn id="74" idx="0"/>
              </p:cNvCxnSpPr>
              <p:nvPr/>
            </p:nvCxnSpPr>
            <p:spPr>
              <a:xfrm flipH="1">
                <a:off x="5038966" y="2967858"/>
                <a:ext cx="191216" cy="8007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878767E-B4A1-466F-A8CB-482F7112B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3235" y="3003207"/>
                <a:ext cx="162991" cy="777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B7E4B408-8AA7-464F-81B8-0910BC5F6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0071" y="3003207"/>
                <a:ext cx="143060" cy="7622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B7A5CE12-2303-4F10-A86E-1ED012E8C3D5}"/>
                  </a:ext>
                </a:extLst>
              </p:cNvPr>
              <p:cNvCxnSpPr>
                <a:cxnSpLocks/>
                <a:stCxn id="75" idx="0"/>
                <a:endCxn id="73" idx="5"/>
              </p:cNvCxnSpPr>
              <p:nvPr/>
            </p:nvCxnSpPr>
            <p:spPr>
              <a:xfrm flipH="1" flipV="1">
                <a:off x="5986747" y="2967858"/>
                <a:ext cx="161771" cy="7976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FB33340-9302-45BA-8EE6-135A1BE97925}"/>
                    </a:ext>
                  </a:extLst>
                </p:cNvPr>
                <p:cNvSpPr txBox="1"/>
                <p:nvPr/>
              </p:nvSpPr>
              <p:spPr>
                <a:xfrm>
                  <a:off x="1486766" y="1974080"/>
                  <a:ext cx="58862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FB33340-9302-45BA-8EE6-135A1BE97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766" y="1974080"/>
                  <a:ext cx="588623" cy="28520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00D11C9-3A09-4E79-B3FF-E5FE070474D4}"/>
                    </a:ext>
                  </a:extLst>
                </p:cNvPr>
                <p:cNvSpPr txBox="1"/>
                <p:nvPr/>
              </p:nvSpPr>
              <p:spPr>
                <a:xfrm>
                  <a:off x="2248085" y="1988718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00D11C9-3A09-4E79-B3FF-E5FE07047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085" y="1988718"/>
                  <a:ext cx="714298" cy="28520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F851F10-21F6-42BE-BF6B-36A43F7F4248}"/>
                    </a:ext>
                  </a:extLst>
                </p:cNvPr>
                <p:cNvSpPr txBox="1"/>
                <p:nvPr/>
              </p:nvSpPr>
              <p:spPr>
                <a:xfrm>
                  <a:off x="934333" y="3062346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F851F10-21F6-42BE-BF6B-36A43F7F4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33" y="3062346"/>
                  <a:ext cx="714298" cy="28520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6F5B544-1D33-4E57-95F3-48D22A94ECA4}"/>
                    </a:ext>
                  </a:extLst>
                </p:cNvPr>
                <p:cNvSpPr txBox="1"/>
                <p:nvPr/>
              </p:nvSpPr>
              <p:spPr>
                <a:xfrm>
                  <a:off x="2752401" y="3062346"/>
                  <a:ext cx="566822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6F5B544-1D33-4E57-95F3-48D22A94E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401" y="3062346"/>
                  <a:ext cx="566822" cy="28520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5964068-8CC2-4B07-9323-E72D8006F753}"/>
                    </a:ext>
                  </a:extLst>
                </p:cNvPr>
                <p:cNvSpPr txBox="1"/>
                <p:nvPr/>
              </p:nvSpPr>
              <p:spPr>
                <a:xfrm>
                  <a:off x="1009941" y="3831074"/>
                  <a:ext cx="693460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5964068-8CC2-4B07-9323-E72D8006F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41" y="3831074"/>
                  <a:ext cx="693460" cy="28520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5CC89B3E-5540-4C83-8558-34D5B4DF839C}"/>
                    </a:ext>
                  </a:extLst>
                </p:cNvPr>
                <p:cNvSpPr txBox="1"/>
                <p:nvPr/>
              </p:nvSpPr>
              <p:spPr>
                <a:xfrm>
                  <a:off x="2726560" y="3853912"/>
                  <a:ext cx="54598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5CC89B3E-5540-4C83-8558-34D5B4DF8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560" y="3853912"/>
                  <a:ext cx="545983" cy="28520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DAAD71B-9659-4330-A94B-4453BDB16CCB}"/>
                    </a:ext>
                  </a:extLst>
                </p:cNvPr>
                <p:cNvSpPr txBox="1"/>
                <p:nvPr/>
              </p:nvSpPr>
              <p:spPr>
                <a:xfrm>
                  <a:off x="4464026" y="5051911"/>
                  <a:ext cx="566822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DAAD71B-9659-4330-A94B-4453BDB16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026" y="5051911"/>
                  <a:ext cx="566822" cy="28520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24F02C6-A64B-474A-89D0-C3E1C4596DE5}"/>
                    </a:ext>
                  </a:extLst>
                </p:cNvPr>
                <p:cNvSpPr txBox="1"/>
                <p:nvPr/>
              </p:nvSpPr>
              <p:spPr>
                <a:xfrm>
                  <a:off x="5088886" y="5098017"/>
                  <a:ext cx="545983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24F02C6-A64B-474A-89D0-C3E1C4596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886" y="5098017"/>
                  <a:ext cx="545983" cy="28520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1E06EE4-DB41-44A8-8156-52A22C08E0BB}"/>
                    </a:ext>
                  </a:extLst>
                </p:cNvPr>
                <p:cNvSpPr txBox="1"/>
                <p:nvPr/>
              </p:nvSpPr>
              <p:spPr>
                <a:xfrm>
                  <a:off x="5234649" y="5321829"/>
                  <a:ext cx="693460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1E06EE4-DB41-44A8-8156-52A22C08E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4649" y="5321829"/>
                  <a:ext cx="693460" cy="28520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5B70581-2FDC-442F-AE51-A74D928846C8}"/>
                    </a:ext>
                  </a:extLst>
                </p:cNvPr>
                <p:cNvSpPr txBox="1"/>
                <p:nvPr/>
              </p:nvSpPr>
              <p:spPr>
                <a:xfrm>
                  <a:off x="5886789" y="5083942"/>
                  <a:ext cx="714298" cy="2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𝑔𝑒𝑡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5B70581-2FDC-442F-AE51-A74D9288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789" y="5083942"/>
                  <a:ext cx="714298" cy="28520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FE02DB0-57C6-480D-8BF9-CD4F22D67400}"/>
                    </a:ext>
                  </a:extLst>
                </p:cNvPr>
                <p:cNvSpPr txBox="1"/>
                <p:nvPr/>
              </p:nvSpPr>
              <p:spPr>
                <a:xfrm>
                  <a:off x="3014687" y="737394"/>
                  <a:ext cx="3400924" cy="361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𝑔𝑒𝑡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 Philosopher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gets chopstick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𝑗</m:t>
                      </m:r>
                    </m:oMath>
                  </a14:m>
                  <a:endParaRPr lang="en-US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FE02DB0-57C6-480D-8BF9-CD4F22D67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687" y="737394"/>
                  <a:ext cx="3400924" cy="361830"/>
                </a:xfrm>
                <a:prstGeom prst="rect">
                  <a:avLst/>
                </a:prstGeom>
                <a:blipFill>
                  <a:blip r:embed="rId20"/>
                  <a:stretch>
                    <a:fillRect t="-6780"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6D87E6B-835F-43F0-8A5F-E6EF189A0472}"/>
                    </a:ext>
                  </a:extLst>
                </p:cNvPr>
                <p:cNvSpPr txBox="1"/>
                <p:nvPr/>
              </p:nvSpPr>
              <p:spPr>
                <a:xfrm>
                  <a:off x="3014687" y="1099941"/>
                  <a:ext cx="3708411" cy="361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 Philosopher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1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returns chopstick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𝑗</m:t>
                      </m:r>
                    </m:oMath>
                  </a14:m>
                  <a:endParaRPr lang="en-US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6D87E6B-835F-43F0-8A5F-E6EF189A04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687" y="1099941"/>
                  <a:ext cx="3708411" cy="361830"/>
                </a:xfrm>
                <a:prstGeom prst="rect">
                  <a:avLst/>
                </a:prstGeom>
                <a:blipFill>
                  <a:blip r:embed="rId21"/>
                  <a:stretch>
                    <a:fillRect t="-6667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470EAAC-D091-4204-85F6-2A6562AAFCEC}"/>
              </a:ext>
            </a:extLst>
          </p:cNvPr>
          <p:cNvGrpSpPr/>
          <p:nvPr/>
        </p:nvGrpSpPr>
        <p:grpSpPr>
          <a:xfrm>
            <a:off x="6723098" y="653124"/>
            <a:ext cx="4973128" cy="4899249"/>
            <a:chOff x="6723098" y="653124"/>
            <a:chExt cx="4973128" cy="489924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F718808-2D7E-4D4F-A8C7-E473D3D177CF}"/>
                </a:ext>
              </a:extLst>
            </p:cNvPr>
            <p:cNvSpPr/>
            <p:nvPr/>
          </p:nvSpPr>
          <p:spPr>
            <a:xfrm>
              <a:off x="7167335" y="1068241"/>
              <a:ext cx="4114800" cy="411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7DB32E5-0FE8-45F8-A46B-F9F7C8B46E75}"/>
                </a:ext>
              </a:extLst>
            </p:cNvPr>
            <p:cNvSpPr/>
            <p:nvPr/>
          </p:nvSpPr>
          <p:spPr>
            <a:xfrm>
              <a:off x="8872945" y="124097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80F487F-B0B0-4E43-9579-06371AFEEB3F}"/>
                </a:ext>
              </a:extLst>
            </p:cNvPr>
            <p:cNvSpPr/>
            <p:nvPr/>
          </p:nvSpPr>
          <p:spPr>
            <a:xfrm>
              <a:off x="7444740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59BFF87-B051-4610-9A92-168DF2A22A22}"/>
                </a:ext>
              </a:extLst>
            </p:cNvPr>
            <p:cNvSpPr/>
            <p:nvPr/>
          </p:nvSpPr>
          <p:spPr>
            <a:xfrm>
              <a:off x="10396945" y="2288176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F4BA3D1-A1A7-49E3-AA5A-882A03C4F4D3}"/>
                </a:ext>
              </a:extLst>
            </p:cNvPr>
            <p:cNvSpPr/>
            <p:nvPr/>
          </p:nvSpPr>
          <p:spPr>
            <a:xfrm>
              <a:off x="7967254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484C29D-1810-4DB5-B0BB-DA09173B6ED5}"/>
                </a:ext>
              </a:extLst>
            </p:cNvPr>
            <p:cNvSpPr/>
            <p:nvPr/>
          </p:nvSpPr>
          <p:spPr>
            <a:xfrm>
              <a:off x="9828711" y="4060369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1DF4C85-B2DF-4345-AE05-5E40ADDA49D6}"/>
                </a:ext>
              </a:extLst>
            </p:cNvPr>
            <p:cNvCxnSpPr/>
            <p:nvPr/>
          </p:nvCxnSpPr>
          <p:spPr>
            <a:xfrm rot="15031295">
              <a:off x="7882643" y="334658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1C00E6A-B8F5-4413-8F1C-05A95E39F0D8}"/>
                </a:ext>
              </a:extLst>
            </p:cNvPr>
            <p:cNvCxnSpPr/>
            <p:nvPr/>
          </p:nvCxnSpPr>
          <p:spPr>
            <a:xfrm rot="10800000">
              <a:off x="9268492" y="4380459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266356E-A6CB-49E4-9F9A-06CAAACC84C1}"/>
                </a:ext>
              </a:extLst>
            </p:cNvPr>
            <p:cNvCxnSpPr/>
            <p:nvPr/>
          </p:nvCxnSpPr>
          <p:spPr>
            <a:xfrm rot="6779633">
              <a:off x="10469725" y="3371351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170164F-04AF-43B4-A9AE-AA3A18F897FD}"/>
                </a:ext>
              </a:extLst>
            </p:cNvPr>
            <p:cNvCxnSpPr/>
            <p:nvPr/>
          </p:nvCxnSpPr>
          <p:spPr>
            <a:xfrm rot="2311426">
              <a:off x="10041985" y="1751573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1EA3B1-61D9-461C-B4C3-4C2172B405B1}"/>
                </a:ext>
              </a:extLst>
            </p:cNvPr>
            <p:cNvSpPr/>
            <p:nvPr/>
          </p:nvSpPr>
          <p:spPr>
            <a:xfrm>
              <a:off x="8948452" y="2831001"/>
              <a:ext cx="640080" cy="64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BE6CA48-393C-4150-87B9-521E73B44429}"/>
                </a:ext>
              </a:extLst>
            </p:cNvPr>
            <p:cNvCxnSpPr/>
            <p:nvPr/>
          </p:nvCxnSpPr>
          <p:spPr>
            <a:xfrm rot="18774145">
              <a:off x="8309463" y="1845390"/>
              <a:ext cx="0" cy="405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5D62B09E-2372-4D04-A852-19AA6A835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9479" t="5985" r="7040" b="6924"/>
            <a:stretch/>
          </p:blipFill>
          <p:spPr>
            <a:xfrm flipH="1">
              <a:off x="8711725" y="2712348"/>
              <a:ext cx="1026019" cy="7776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316F289-595B-4BB2-A120-99CD26F56D0F}"/>
                    </a:ext>
                  </a:extLst>
                </p:cNvPr>
                <p:cNvSpPr txBox="1"/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316F289-595B-4BB2-A120-99CD26F56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254" y="653124"/>
                  <a:ext cx="46275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79A79F10-7860-476F-8A25-3C2CC4210085}"/>
                    </a:ext>
                  </a:extLst>
                </p:cNvPr>
                <p:cNvSpPr txBox="1"/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79A79F10-7860-476F-8A25-3C2CC4210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472" y="2113057"/>
                  <a:ext cx="46275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FB25D04-A7F5-4CFD-B690-F6AB198C4C97}"/>
                    </a:ext>
                  </a:extLst>
                </p:cNvPr>
                <p:cNvSpPr txBox="1"/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FB25D04-A7F5-4CFD-B690-F6AB198C4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6945" y="4725550"/>
                  <a:ext cx="46275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A0C1FDD9-6EA9-4292-85D3-A9895EC53EC5}"/>
                    </a:ext>
                  </a:extLst>
                </p:cNvPr>
                <p:cNvSpPr txBox="1"/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A0C1FDD9-6EA9-4292-85D3-A9895EC53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530" y="4733105"/>
                  <a:ext cx="46275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E7663B5-4794-4B29-93F2-8B443D3F6275}"/>
                    </a:ext>
                  </a:extLst>
                </p:cNvPr>
                <p:cNvSpPr txBox="1"/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E7663B5-4794-4B29-93F2-8B443D3F6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244" y="2186269"/>
                  <a:ext cx="452880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C8C255-F51C-4587-8D28-02B29E0B1718}"/>
                    </a:ext>
                  </a:extLst>
                </p:cNvPr>
                <p:cNvSpPr txBox="1"/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C8C255-F51C-4587-8D28-02B29E0B1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128" y="1176137"/>
                  <a:ext cx="45288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5963DB9-31DC-4434-91CD-28CABB37DBBA}"/>
                    </a:ext>
                  </a:extLst>
                </p:cNvPr>
                <p:cNvSpPr txBox="1"/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5963DB9-31DC-4434-91CD-28CABB37D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098" y="3617022"/>
                  <a:ext cx="452880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15B9B6A-9F20-4CA0-9683-710DDA5FC4A5}"/>
                    </a:ext>
                  </a:extLst>
                </p:cNvPr>
                <p:cNvSpPr txBox="1"/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15B9B6A-9F20-4CA0-9683-710DDA5FC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5652" y="5183041"/>
                  <a:ext cx="45288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FEA57505-B585-4BB7-9243-E040B1591D87}"/>
                    </a:ext>
                  </a:extLst>
                </p:cNvPr>
                <p:cNvSpPr txBox="1"/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FEA57505-B585-4BB7-9243-E040B1591D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10" y="3617022"/>
                  <a:ext cx="451277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E4BF4AF-17E2-4AA7-A0CD-D141A6598257}"/>
                    </a:ext>
                  </a:extLst>
                </p:cNvPr>
                <p:cNvSpPr txBox="1"/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E4BF4AF-17E2-4AA7-A0CD-D141A65982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8791" y="1013628"/>
                  <a:ext cx="414890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979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30703</TotalTime>
  <Words>4079</Words>
  <Application>Microsoft Office PowerPoint</Application>
  <PresentationFormat>Widescreen</PresentationFormat>
  <Paragraphs>651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Safety, Liveness, Fairness</vt:lpstr>
      <vt:lpstr>Outline</vt:lpstr>
      <vt:lpstr>LTS formal definition</vt:lpstr>
      <vt:lpstr>Deadlocks</vt:lpstr>
      <vt:lpstr>Simple deadlock example</vt:lpstr>
      <vt:lpstr>Simple deadlock example</vt:lpstr>
      <vt:lpstr>Dining Philosophers</vt:lpstr>
      <vt:lpstr>Dining Philosophers</vt:lpstr>
      <vt:lpstr>Dining Philosophers</vt:lpstr>
      <vt:lpstr>Composed LTS</vt:lpstr>
      <vt:lpstr>Dining Philosophers Deadlock-Freedom</vt:lpstr>
      <vt:lpstr>Linear-time properties</vt:lpstr>
      <vt:lpstr>Linear-time properties</vt:lpstr>
      <vt:lpstr>LT property</vt:lpstr>
      <vt:lpstr>Satisfaction relation for LT properties</vt:lpstr>
      <vt:lpstr>Examples of satisfaction</vt:lpstr>
      <vt:lpstr>Satisfaction relation example</vt:lpstr>
      <vt:lpstr>Traffic lights are never green at the same time</vt:lpstr>
      <vt:lpstr>Note about properties: state-based vs. action-based</vt:lpstr>
      <vt:lpstr>Mutual exclusion property</vt:lpstr>
      <vt:lpstr>Starvation freedom</vt:lpstr>
      <vt:lpstr>Trace equivalence and LT properties</vt:lpstr>
      <vt:lpstr>Proof </vt:lpstr>
      <vt:lpstr>Proof </vt:lpstr>
      <vt:lpstr>Trace equivalence and LT properties</vt:lpstr>
      <vt:lpstr>Invariants</vt:lpstr>
      <vt:lpstr>Slight aside to propositional logic: syntax</vt:lpstr>
      <vt:lpstr>Propositional logic: semantics</vt:lpstr>
      <vt:lpstr>Invariant for traffic lights</vt:lpstr>
      <vt:lpstr>Invariant for Dining Philosophers</vt:lpstr>
      <vt:lpstr>Naïve invariant checking using forward search (DFS)</vt:lpstr>
      <vt:lpstr>Forward invariant checking with DFS</vt:lpstr>
      <vt:lpstr>Time complexity for Invariant checking</vt:lpstr>
      <vt:lpstr>Safety properties</vt:lpstr>
      <vt:lpstr>Safety properties, Bad prefixes</vt:lpstr>
      <vt:lpstr>Invariants are safety properties</vt:lpstr>
      <vt:lpstr>Satisfaction relation for safety properties</vt:lpstr>
      <vt:lpstr>Prefix and Closure</vt:lpstr>
      <vt:lpstr>Closure properties</vt:lpstr>
      <vt:lpstr>Trace Equivalence and Safety </vt:lpstr>
      <vt:lpstr>Liveness properties</vt:lpstr>
      <vt:lpstr>Liveness property: definition</vt:lpstr>
      <vt:lpstr>Examples of liveness properties</vt:lpstr>
      <vt:lpstr>Safety vs. Liveness</vt:lpstr>
      <vt:lpstr>Taxonomy of properties</vt:lpstr>
      <vt:lpstr>Topological characterization of safety/liveness</vt:lpstr>
      <vt:lpstr>Fairness</vt:lpstr>
      <vt:lpstr>Formalizing fairness</vt:lpstr>
      <vt:lpstr>Why do we need fairness?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129</cp:revision>
  <dcterms:created xsi:type="dcterms:W3CDTF">2018-01-04T23:14:16Z</dcterms:created>
  <dcterms:modified xsi:type="dcterms:W3CDTF">2024-02-27T00:45:01Z</dcterms:modified>
</cp:coreProperties>
</file>